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84"/>
  </p:notesMasterIdLst>
  <p:sldIdLst>
    <p:sldId id="296" r:id="rId2"/>
    <p:sldId id="301" r:id="rId3"/>
    <p:sldId id="299" r:id="rId4"/>
    <p:sldId id="298" r:id="rId5"/>
    <p:sldId id="281" r:id="rId6"/>
    <p:sldId id="259" r:id="rId7"/>
    <p:sldId id="260" r:id="rId8"/>
    <p:sldId id="297" r:id="rId9"/>
    <p:sldId id="286" r:id="rId10"/>
    <p:sldId id="287" r:id="rId11"/>
    <p:sldId id="289" r:id="rId12"/>
    <p:sldId id="288" r:id="rId13"/>
    <p:sldId id="316" r:id="rId14"/>
    <p:sldId id="262" r:id="rId15"/>
    <p:sldId id="300" r:id="rId16"/>
    <p:sldId id="290" r:id="rId17"/>
    <p:sldId id="283" r:id="rId18"/>
    <p:sldId id="274" r:id="rId19"/>
    <p:sldId id="284" r:id="rId20"/>
    <p:sldId id="291" r:id="rId21"/>
    <p:sldId id="322" r:id="rId22"/>
    <p:sldId id="285" r:id="rId23"/>
    <p:sldId id="317" r:id="rId24"/>
    <p:sldId id="292" r:id="rId25"/>
    <p:sldId id="318" r:id="rId26"/>
    <p:sldId id="323" r:id="rId27"/>
    <p:sldId id="302" r:id="rId28"/>
    <p:sldId id="303" r:id="rId29"/>
    <p:sldId id="304" r:id="rId30"/>
    <p:sldId id="305" r:id="rId31"/>
    <p:sldId id="263" r:id="rId32"/>
    <p:sldId id="293" r:id="rId33"/>
    <p:sldId id="275" r:id="rId34"/>
    <p:sldId id="306" r:id="rId35"/>
    <p:sldId id="320" r:id="rId36"/>
    <p:sldId id="307" r:id="rId37"/>
    <p:sldId id="264" r:id="rId38"/>
    <p:sldId id="265" r:id="rId39"/>
    <p:sldId id="319" r:id="rId40"/>
    <p:sldId id="276" r:id="rId41"/>
    <p:sldId id="308" r:id="rId42"/>
    <p:sldId id="310" r:id="rId43"/>
    <p:sldId id="311" r:id="rId44"/>
    <p:sldId id="321" r:id="rId45"/>
    <p:sldId id="309" r:id="rId46"/>
    <p:sldId id="313" r:id="rId47"/>
    <p:sldId id="314" r:id="rId48"/>
    <p:sldId id="315" r:id="rId49"/>
    <p:sldId id="312" r:id="rId50"/>
    <p:sldId id="266" r:id="rId51"/>
    <p:sldId id="294" r:id="rId52"/>
    <p:sldId id="268" r:id="rId53"/>
    <p:sldId id="279" r:id="rId54"/>
    <p:sldId id="269" r:id="rId55"/>
    <p:sldId id="278" r:id="rId56"/>
    <p:sldId id="324" r:id="rId57"/>
    <p:sldId id="325" r:id="rId58"/>
    <p:sldId id="326" r:id="rId59"/>
    <p:sldId id="332" r:id="rId60"/>
    <p:sldId id="327" r:id="rId61"/>
    <p:sldId id="328" r:id="rId62"/>
    <p:sldId id="329" r:id="rId63"/>
    <p:sldId id="330" r:id="rId64"/>
    <p:sldId id="333" r:id="rId65"/>
    <p:sldId id="334" r:id="rId66"/>
    <p:sldId id="335" r:id="rId67"/>
    <p:sldId id="336" r:id="rId68"/>
    <p:sldId id="331" r:id="rId69"/>
    <p:sldId id="338" r:id="rId70"/>
    <p:sldId id="339" r:id="rId71"/>
    <p:sldId id="340" r:id="rId72"/>
    <p:sldId id="270" r:id="rId73"/>
    <p:sldId id="295" r:id="rId74"/>
    <p:sldId id="280" r:id="rId75"/>
    <p:sldId id="271" r:id="rId76"/>
    <p:sldId id="341" r:id="rId77"/>
    <p:sldId id="343" r:id="rId78"/>
    <p:sldId id="342" r:id="rId79"/>
    <p:sldId id="272" r:id="rId80"/>
    <p:sldId id="282" r:id="rId81"/>
    <p:sldId id="273" r:id="rId82"/>
    <p:sldId id="277"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ZY PERPETUA" initials="LP" lastIdx="1" clrIdx="0">
    <p:extLst>
      <p:ext uri="{19B8F6BF-5375-455C-9EA6-DF929625EA0E}">
        <p15:presenceInfo xmlns:p15="http://schemas.microsoft.com/office/powerpoint/2012/main" userId="e55ad8ffb9c871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65" autoAdjust="0"/>
    <p:restoredTop sz="94660"/>
  </p:normalViewPr>
  <p:slideViewPr>
    <p:cSldViewPr snapToGrid="0">
      <p:cViewPr varScale="1">
        <p:scale>
          <a:sx n="52" d="100"/>
          <a:sy n="52" d="100"/>
        </p:scale>
        <p:origin x="29" y="9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716E16-F32A-4465-A0B6-D57E08CCFEC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384F6C71-7F1E-41A2-A854-0181BE9CCDDB}">
      <dgm:prSet custT="1"/>
      <dgm:spPr>
        <a:solidFill>
          <a:schemeClr val="tx1"/>
        </a:solidFill>
        <a:ln>
          <a:solidFill>
            <a:schemeClr val="accent1">
              <a:lumMod val="60000"/>
              <a:lumOff val="40000"/>
            </a:schemeClr>
          </a:solidFill>
        </a:ln>
      </dgm:spPr>
      <dgm:t>
        <a:bodyPr/>
        <a:lstStyle/>
        <a:p>
          <a:r>
            <a:rPr lang="en-US" sz="2000" i="0" dirty="0">
              <a:latin typeface="Times New Roman" panose="02020603050405020304" pitchFamily="18" charset="0"/>
              <a:cs typeface="Times New Roman" panose="02020603050405020304" pitchFamily="18" charset="0"/>
            </a:rPr>
            <a:t>Descriptive statistics has 2 main types</a:t>
          </a:r>
          <a:endParaRPr lang="en-IN" sz="2000" dirty="0">
            <a:latin typeface="Times New Roman" panose="02020603050405020304" pitchFamily="18" charset="0"/>
            <a:cs typeface="Times New Roman" panose="02020603050405020304" pitchFamily="18" charset="0"/>
          </a:endParaRPr>
        </a:p>
      </dgm:t>
    </dgm:pt>
    <dgm:pt modelId="{01A59ADF-C9C2-4552-9745-A8A7164301BF}" type="parTrans" cxnId="{F266C207-FC78-4F9C-A8F5-805DCF1455EE}">
      <dgm:prSet/>
      <dgm:spPr/>
      <dgm:t>
        <a:bodyPr/>
        <a:lstStyle/>
        <a:p>
          <a:endParaRPr lang="en-IN"/>
        </a:p>
      </dgm:t>
    </dgm:pt>
    <dgm:pt modelId="{68F2B754-CFA7-4674-9CB3-B9522588C0EC}" type="sibTrans" cxnId="{F266C207-FC78-4F9C-A8F5-805DCF1455EE}">
      <dgm:prSet/>
      <dgm:spPr/>
      <dgm:t>
        <a:bodyPr/>
        <a:lstStyle/>
        <a:p>
          <a:endParaRPr lang="en-IN"/>
        </a:p>
      </dgm:t>
    </dgm:pt>
    <dgm:pt modelId="{C3ED9FB0-E361-4B73-A174-74687C8BC9BE}">
      <dgm:prSet custT="1"/>
      <dgm:spPr>
        <a:solidFill>
          <a:schemeClr val="tx1"/>
        </a:solidFill>
      </dgm:spPr>
      <dgm:t>
        <a:bodyPr/>
        <a:lstStyle/>
        <a:p>
          <a:r>
            <a:rPr lang="en-US" sz="2000" b="0" i="0" dirty="0">
              <a:latin typeface="Times New Roman" panose="02020603050405020304" pitchFamily="18" charset="0"/>
              <a:cs typeface="Times New Roman" panose="02020603050405020304" pitchFamily="18" charset="0"/>
            </a:rPr>
            <a:t>Measures of Central Tendency (Mean(AM,GM,HM), Median, and Mode).</a:t>
          </a:r>
          <a:endParaRPr lang="en-IN" sz="2000" dirty="0">
            <a:latin typeface="Times New Roman" panose="02020603050405020304" pitchFamily="18" charset="0"/>
            <a:cs typeface="Times New Roman" panose="02020603050405020304" pitchFamily="18" charset="0"/>
          </a:endParaRPr>
        </a:p>
      </dgm:t>
    </dgm:pt>
    <dgm:pt modelId="{63B03087-ACFF-467F-9FD0-9B44044E5E88}" type="parTrans" cxnId="{94C406B8-E894-482C-ADB3-C265B64CC3BD}">
      <dgm:prSet/>
      <dgm:spPr/>
      <dgm:t>
        <a:bodyPr/>
        <a:lstStyle/>
        <a:p>
          <a:endParaRPr lang="en-IN"/>
        </a:p>
      </dgm:t>
    </dgm:pt>
    <dgm:pt modelId="{DD390D5E-84EB-44D7-91F9-DA71B1DAF57A}" type="sibTrans" cxnId="{94C406B8-E894-482C-ADB3-C265B64CC3BD}">
      <dgm:prSet/>
      <dgm:spPr/>
      <dgm:t>
        <a:bodyPr/>
        <a:lstStyle/>
        <a:p>
          <a:endParaRPr lang="en-IN"/>
        </a:p>
      </dgm:t>
    </dgm:pt>
    <dgm:pt modelId="{9CE6EACA-FA15-4B75-B0F0-1212CEF4A2C5}">
      <dgm:prSet custT="1"/>
      <dgm:spPr>
        <a:solidFill>
          <a:schemeClr val="tx1"/>
        </a:solidFill>
      </dgm:spPr>
      <dgm:t>
        <a:bodyPr/>
        <a:lstStyle/>
        <a:p>
          <a:r>
            <a:rPr lang="en-US" sz="2000" b="0" i="0" dirty="0">
              <a:latin typeface="Times New Roman" panose="02020603050405020304" pitchFamily="18" charset="0"/>
              <a:cs typeface="Times New Roman" panose="02020603050405020304" pitchFamily="18" charset="0"/>
            </a:rPr>
            <a:t>Measures of Dispersion or Variation (Variance, Standard Deviation, Range</a:t>
          </a:r>
          <a:r>
            <a:rPr lang="en-US" sz="2000" b="1" i="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dgm:t>
    </dgm:pt>
    <dgm:pt modelId="{4E965E3D-2F01-445D-9273-6222D2368B0B}" type="parTrans" cxnId="{B629085A-4483-4C53-922E-450594B518D8}">
      <dgm:prSet/>
      <dgm:spPr/>
      <dgm:t>
        <a:bodyPr/>
        <a:lstStyle/>
        <a:p>
          <a:endParaRPr lang="en-IN"/>
        </a:p>
      </dgm:t>
    </dgm:pt>
    <dgm:pt modelId="{163AAB17-E6B1-419E-8DD8-8C54FA547C8E}" type="sibTrans" cxnId="{B629085A-4483-4C53-922E-450594B518D8}">
      <dgm:prSet/>
      <dgm:spPr/>
      <dgm:t>
        <a:bodyPr/>
        <a:lstStyle/>
        <a:p>
          <a:endParaRPr lang="en-IN"/>
        </a:p>
      </dgm:t>
    </dgm:pt>
    <dgm:pt modelId="{45A8C45C-DFFF-4879-B8E1-EC05B0DA6AA6}" type="pres">
      <dgm:prSet presAssocID="{F3716E16-F32A-4465-A0B6-D57E08CCFECC}" presName="hierChild1" presStyleCnt="0">
        <dgm:presLayoutVars>
          <dgm:orgChart val="1"/>
          <dgm:chPref val="1"/>
          <dgm:dir/>
          <dgm:animOne val="branch"/>
          <dgm:animLvl val="lvl"/>
          <dgm:resizeHandles/>
        </dgm:presLayoutVars>
      </dgm:prSet>
      <dgm:spPr/>
    </dgm:pt>
    <dgm:pt modelId="{2FE9EDB9-F29B-41D9-B982-6DDB302D91C2}" type="pres">
      <dgm:prSet presAssocID="{384F6C71-7F1E-41A2-A854-0181BE9CCDDB}" presName="hierRoot1" presStyleCnt="0">
        <dgm:presLayoutVars>
          <dgm:hierBranch val="init"/>
        </dgm:presLayoutVars>
      </dgm:prSet>
      <dgm:spPr/>
    </dgm:pt>
    <dgm:pt modelId="{6FDA0D0A-2628-44B5-BBDA-6CCA2105784F}" type="pres">
      <dgm:prSet presAssocID="{384F6C71-7F1E-41A2-A854-0181BE9CCDDB}" presName="rootComposite1" presStyleCnt="0"/>
      <dgm:spPr/>
    </dgm:pt>
    <dgm:pt modelId="{8458F2DB-DBD9-428C-B9E3-F42EC0810A6D}" type="pres">
      <dgm:prSet presAssocID="{384F6C71-7F1E-41A2-A854-0181BE9CCDDB}" presName="rootText1" presStyleLbl="node0" presStyleIdx="0" presStyleCnt="1" custScaleY="65329" custLinFactNeighborX="-1111" custLinFactNeighborY="-1085">
        <dgm:presLayoutVars>
          <dgm:chPref val="3"/>
        </dgm:presLayoutVars>
      </dgm:prSet>
      <dgm:spPr/>
    </dgm:pt>
    <dgm:pt modelId="{3B03BFE3-4119-4172-92D1-8D6589845358}" type="pres">
      <dgm:prSet presAssocID="{384F6C71-7F1E-41A2-A854-0181BE9CCDDB}" presName="rootConnector1" presStyleLbl="node1" presStyleIdx="0" presStyleCnt="0"/>
      <dgm:spPr/>
    </dgm:pt>
    <dgm:pt modelId="{E111C936-9697-4158-86B2-8D1209797ADE}" type="pres">
      <dgm:prSet presAssocID="{384F6C71-7F1E-41A2-A854-0181BE9CCDDB}" presName="hierChild2" presStyleCnt="0"/>
      <dgm:spPr/>
    </dgm:pt>
    <dgm:pt modelId="{6508F023-5E64-48B6-BFF7-BC7C9A2CA777}" type="pres">
      <dgm:prSet presAssocID="{63B03087-ACFF-467F-9FD0-9B44044E5E88}" presName="Name37" presStyleLbl="parChTrans1D2" presStyleIdx="0" presStyleCnt="2"/>
      <dgm:spPr/>
    </dgm:pt>
    <dgm:pt modelId="{35025137-5CE9-471E-99D5-6FDCD00AB796}" type="pres">
      <dgm:prSet presAssocID="{C3ED9FB0-E361-4B73-A174-74687C8BC9BE}" presName="hierRoot2" presStyleCnt="0">
        <dgm:presLayoutVars>
          <dgm:hierBranch val="init"/>
        </dgm:presLayoutVars>
      </dgm:prSet>
      <dgm:spPr/>
    </dgm:pt>
    <dgm:pt modelId="{17DDC58E-3FE3-4E82-83D6-6C37056C6A0F}" type="pres">
      <dgm:prSet presAssocID="{C3ED9FB0-E361-4B73-A174-74687C8BC9BE}" presName="rootComposite" presStyleCnt="0"/>
      <dgm:spPr/>
    </dgm:pt>
    <dgm:pt modelId="{78E3ED3B-01B6-4261-8476-5CE20123A81F}" type="pres">
      <dgm:prSet presAssocID="{C3ED9FB0-E361-4B73-A174-74687C8BC9BE}" presName="rootText" presStyleLbl="node2" presStyleIdx="0" presStyleCnt="2" custScaleX="121000" custScaleY="85847">
        <dgm:presLayoutVars>
          <dgm:chPref val="3"/>
        </dgm:presLayoutVars>
      </dgm:prSet>
      <dgm:spPr/>
    </dgm:pt>
    <dgm:pt modelId="{8172AC1F-A3FC-49D6-B8AE-1F1DCF43C822}" type="pres">
      <dgm:prSet presAssocID="{C3ED9FB0-E361-4B73-A174-74687C8BC9BE}" presName="rootConnector" presStyleLbl="node2" presStyleIdx="0" presStyleCnt="2"/>
      <dgm:spPr/>
    </dgm:pt>
    <dgm:pt modelId="{188978C7-379E-434E-9BA9-B3D9E5DFBFF6}" type="pres">
      <dgm:prSet presAssocID="{C3ED9FB0-E361-4B73-A174-74687C8BC9BE}" presName="hierChild4" presStyleCnt="0"/>
      <dgm:spPr/>
    </dgm:pt>
    <dgm:pt modelId="{C40351D2-5351-42EC-92D2-F4F3530AB077}" type="pres">
      <dgm:prSet presAssocID="{C3ED9FB0-E361-4B73-A174-74687C8BC9BE}" presName="hierChild5" presStyleCnt="0"/>
      <dgm:spPr/>
    </dgm:pt>
    <dgm:pt modelId="{B81E8439-678C-458F-A546-94E4C3315EBB}" type="pres">
      <dgm:prSet presAssocID="{4E965E3D-2F01-445D-9273-6222D2368B0B}" presName="Name37" presStyleLbl="parChTrans1D2" presStyleIdx="1" presStyleCnt="2"/>
      <dgm:spPr/>
    </dgm:pt>
    <dgm:pt modelId="{ADB2CF66-3369-48A3-A9D5-2E36BF2C4E43}" type="pres">
      <dgm:prSet presAssocID="{9CE6EACA-FA15-4B75-B0F0-1212CEF4A2C5}" presName="hierRoot2" presStyleCnt="0">
        <dgm:presLayoutVars>
          <dgm:hierBranch val="init"/>
        </dgm:presLayoutVars>
      </dgm:prSet>
      <dgm:spPr/>
    </dgm:pt>
    <dgm:pt modelId="{1AD9DEF4-A9BE-4572-A9ED-C50FBFC9728C}" type="pres">
      <dgm:prSet presAssocID="{9CE6EACA-FA15-4B75-B0F0-1212CEF4A2C5}" presName="rootComposite" presStyleCnt="0"/>
      <dgm:spPr/>
    </dgm:pt>
    <dgm:pt modelId="{84887AC7-80A8-4129-95A3-A3AC210F5B2C}" type="pres">
      <dgm:prSet presAssocID="{9CE6EACA-FA15-4B75-B0F0-1212CEF4A2C5}" presName="rootText" presStyleLbl="node2" presStyleIdx="1" presStyleCnt="2" custScaleY="85847">
        <dgm:presLayoutVars>
          <dgm:chPref val="3"/>
        </dgm:presLayoutVars>
      </dgm:prSet>
      <dgm:spPr/>
    </dgm:pt>
    <dgm:pt modelId="{47885347-3B28-4B0D-A8FF-B5655E3E0D5D}" type="pres">
      <dgm:prSet presAssocID="{9CE6EACA-FA15-4B75-B0F0-1212CEF4A2C5}" presName="rootConnector" presStyleLbl="node2" presStyleIdx="1" presStyleCnt="2"/>
      <dgm:spPr/>
    </dgm:pt>
    <dgm:pt modelId="{232CD9B4-5D78-4188-9D70-929CC18397A0}" type="pres">
      <dgm:prSet presAssocID="{9CE6EACA-FA15-4B75-B0F0-1212CEF4A2C5}" presName="hierChild4" presStyleCnt="0"/>
      <dgm:spPr/>
    </dgm:pt>
    <dgm:pt modelId="{E0554A36-7955-4842-B588-21ADA1B1C001}" type="pres">
      <dgm:prSet presAssocID="{9CE6EACA-FA15-4B75-B0F0-1212CEF4A2C5}" presName="hierChild5" presStyleCnt="0"/>
      <dgm:spPr/>
    </dgm:pt>
    <dgm:pt modelId="{25E4228C-EDA9-4C7E-A15F-0DE86D88A017}" type="pres">
      <dgm:prSet presAssocID="{384F6C71-7F1E-41A2-A854-0181BE9CCDDB}" presName="hierChild3" presStyleCnt="0"/>
      <dgm:spPr/>
    </dgm:pt>
  </dgm:ptLst>
  <dgm:cxnLst>
    <dgm:cxn modelId="{158BCF06-09A8-4AEC-A01D-4E8E8D242CF5}" type="presOf" srcId="{384F6C71-7F1E-41A2-A854-0181BE9CCDDB}" destId="{8458F2DB-DBD9-428C-B9E3-F42EC0810A6D}" srcOrd="0" destOrd="0" presId="urn:microsoft.com/office/officeart/2005/8/layout/orgChart1"/>
    <dgm:cxn modelId="{F266C207-FC78-4F9C-A8F5-805DCF1455EE}" srcId="{F3716E16-F32A-4465-A0B6-D57E08CCFECC}" destId="{384F6C71-7F1E-41A2-A854-0181BE9CCDDB}" srcOrd="0" destOrd="0" parTransId="{01A59ADF-C9C2-4552-9745-A8A7164301BF}" sibTransId="{68F2B754-CFA7-4674-9CB3-B9522588C0EC}"/>
    <dgm:cxn modelId="{D89AD156-C633-4071-A049-4DF19CE4CC8A}" type="presOf" srcId="{C3ED9FB0-E361-4B73-A174-74687C8BC9BE}" destId="{78E3ED3B-01B6-4261-8476-5CE20123A81F}" srcOrd="0" destOrd="0" presId="urn:microsoft.com/office/officeart/2005/8/layout/orgChart1"/>
    <dgm:cxn modelId="{B629085A-4483-4C53-922E-450594B518D8}" srcId="{384F6C71-7F1E-41A2-A854-0181BE9CCDDB}" destId="{9CE6EACA-FA15-4B75-B0F0-1212CEF4A2C5}" srcOrd="1" destOrd="0" parTransId="{4E965E3D-2F01-445D-9273-6222D2368B0B}" sibTransId="{163AAB17-E6B1-419E-8DD8-8C54FA547C8E}"/>
    <dgm:cxn modelId="{0D6FA88C-ED84-4786-8D9F-50FC05739D7A}" type="presOf" srcId="{9CE6EACA-FA15-4B75-B0F0-1212CEF4A2C5}" destId="{84887AC7-80A8-4129-95A3-A3AC210F5B2C}" srcOrd="0" destOrd="0" presId="urn:microsoft.com/office/officeart/2005/8/layout/orgChart1"/>
    <dgm:cxn modelId="{AD3C7AA2-AA72-47FE-B026-F48C986D6EE0}" type="presOf" srcId="{9CE6EACA-FA15-4B75-B0F0-1212CEF4A2C5}" destId="{47885347-3B28-4B0D-A8FF-B5655E3E0D5D}" srcOrd="1" destOrd="0" presId="urn:microsoft.com/office/officeart/2005/8/layout/orgChart1"/>
    <dgm:cxn modelId="{94C406B8-E894-482C-ADB3-C265B64CC3BD}" srcId="{384F6C71-7F1E-41A2-A854-0181BE9CCDDB}" destId="{C3ED9FB0-E361-4B73-A174-74687C8BC9BE}" srcOrd="0" destOrd="0" parTransId="{63B03087-ACFF-467F-9FD0-9B44044E5E88}" sibTransId="{DD390D5E-84EB-44D7-91F9-DA71B1DAF57A}"/>
    <dgm:cxn modelId="{CEF47EBF-F16B-439C-A5A8-798D1E73AFE3}" type="presOf" srcId="{63B03087-ACFF-467F-9FD0-9B44044E5E88}" destId="{6508F023-5E64-48B6-BFF7-BC7C9A2CA777}" srcOrd="0" destOrd="0" presId="urn:microsoft.com/office/officeart/2005/8/layout/orgChart1"/>
    <dgm:cxn modelId="{5B766DC1-AE51-48B8-B8E1-60D4D19211AB}" type="presOf" srcId="{C3ED9FB0-E361-4B73-A174-74687C8BC9BE}" destId="{8172AC1F-A3FC-49D6-B8AE-1F1DCF43C822}" srcOrd="1" destOrd="0" presId="urn:microsoft.com/office/officeart/2005/8/layout/orgChart1"/>
    <dgm:cxn modelId="{DA3C84CA-A72D-465F-AEDC-0428C8F55794}" type="presOf" srcId="{F3716E16-F32A-4465-A0B6-D57E08CCFECC}" destId="{45A8C45C-DFFF-4879-B8E1-EC05B0DA6AA6}" srcOrd="0" destOrd="0" presId="urn:microsoft.com/office/officeart/2005/8/layout/orgChart1"/>
    <dgm:cxn modelId="{4DFA7AF7-FDB8-4B91-93DC-FA3D31D99D8C}" type="presOf" srcId="{4E965E3D-2F01-445D-9273-6222D2368B0B}" destId="{B81E8439-678C-458F-A546-94E4C3315EBB}" srcOrd="0" destOrd="0" presId="urn:microsoft.com/office/officeart/2005/8/layout/orgChart1"/>
    <dgm:cxn modelId="{E8A1C5FC-2162-4E34-91C2-4A85B114C27B}" type="presOf" srcId="{384F6C71-7F1E-41A2-A854-0181BE9CCDDB}" destId="{3B03BFE3-4119-4172-92D1-8D6589845358}" srcOrd="1" destOrd="0" presId="urn:microsoft.com/office/officeart/2005/8/layout/orgChart1"/>
    <dgm:cxn modelId="{80CD9EA9-C91C-4E36-8B06-EDCA025DAC17}" type="presParOf" srcId="{45A8C45C-DFFF-4879-B8E1-EC05B0DA6AA6}" destId="{2FE9EDB9-F29B-41D9-B982-6DDB302D91C2}" srcOrd="0" destOrd="0" presId="urn:microsoft.com/office/officeart/2005/8/layout/orgChart1"/>
    <dgm:cxn modelId="{5D814063-1C0A-402B-B0F2-B63FB9F13988}" type="presParOf" srcId="{2FE9EDB9-F29B-41D9-B982-6DDB302D91C2}" destId="{6FDA0D0A-2628-44B5-BBDA-6CCA2105784F}" srcOrd="0" destOrd="0" presId="urn:microsoft.com/office/officeart/2005/8/layout/orgChart1"/>
    <dgm:cxn modelId="{034A3962-5921-4A20-9DB7-00FC21A53948}" type="presParOf" srcId="{6FDA0D0A-2628-44B5-BBDA-6CCA2105784F}" destId="{8458F2DB-DBD9-428C-B9E3-F42EC0810A6D}" srcOrd="0" destOrd="0" presId="urn:microsoft.com/office/officeart/2005/8/layout/orgChart1"/>
    <dgm:cxn modelId="{0260B8AD-F208-4C58-8008-FA905FB012A6}" type="presParOf" srcId="{6FDA0D0A-2628-44B5-BBDA-6CCA2105784F}" destId="{3B03BFE3-4119-4172-92D1-8D6589845358}" srcOrd="1" destOrd="0" presId="urn:microsoft.com/office/officeart/2005/8/layout/orgChart1"/>
    <dgm:cxn modelId="{AE993522-68F1-4A1C-BE25-67CCAF89DD0B}" type="presParOf" srcId="{2FE9EDB9-F29B-41D9-B982-6DDB302D91C2}" destId="{E111C936-9697-4158-86B2-8D1209797ADE}" srcOrd="1" destOrd="0" presId="urn:microsoft.com/office/officeart/2005/8/layout/orgChart1"/>
    <dgm:cxn modelId="{1D999773-7841-4ABF-9020-264AF24AADCF}" type="presParOf" srcId="{E111C936-9697-4158-86B2-8D1209797ADE}" destId="{6508F023-5E64-48B6-BFF7-BC7C9A2CA777}" srcOrd="0" destOrd="0" presId="urn:microsoft.com/office/officeart/2005/8/layout/orgChart1"/>
    <dgm:cxn modelId="{823DBEF9-A508-4C3C-AD98-F73BF48BDFFD}" type="presParOf" srcId="{E111C936-9697-4158-86B2-8D1209797ADE}" destId="{35025137-5CE9-471E-99D5-6FDCD00AB796}" srcOrd="1" destOrd="0" presId="urn:microsoft.com/office/officeart/2005/8/layout/orgChart1"/>
    <dgm:cxn modelId="{CC0F9BE5-6EF2-4BB8-A78D-6A7B376D58AC}" type="presParOf" srcId="{35025137-5CE9-471E-99D5-6FDCD00AB796}" destId="{17DDC58E-3FE3-4E82-83D6-6C37056C6A0F}" srcOrd="0" destOrd="0" presId="urn:microsoft.com/office/officeart/2005/8/layout/orgChart1"/>
    <dgm:cxn modelId="{5E655163-ECE2-4170-B643-22A5D120DA1F}" type="presParOf" srcId="{17DDC58E-3FE3-4E82-83D6-6C37056C6A0F}" destId="{78E3ED3B-01B6-4261-8476-5CE20123A81F}" srcOrd="0" destOrd="0" presId="urn:microsoft.com/office/officeart/2005/8/layout/orgChart1"/>
    <dgm:cxn modelId="{1414CC71-BD0C-46E9-A02F-3336D724987B}" type="presParOf" srcId="{17DDC58E-3FE3-4E82-83D6-6C37056C6A0F}" destId="{8172AC1F-A3FC-49D6-B8AE-1F1DCF43C822}" srcOrd="1" destOrd="0" presId="urn:microsoft.com/office/officeart/2005/8/layout/orgChart1"/>
    <dgm:cxn modelId="{A72C6EFF-13ED-4930-BAC4-51F11087FD27}" type="presParOf" srcId="{35025137-5CE9-471E-99D5-6FDCD00AB796}" destId="{188978C7-379E-434E-9BA9-B3D9E5DFBFF6}" srcOrd="1" destOrd="0" presId="urn:microsoft.com/office/officeart/2005/8/layout/orgChart1"/>
    <dgm:cxn modelId="{E9E93F59-8BCF-475C-B47F-352FF339BE18}" type="presParOf" srcId="{35025137-5CE9-471E-99D5-6FDCD00AB796}" destId="{C40351D2-5351-42EC-92D2-F4F3530AB077}" srcOrd="2" destOrd="0" presId="urn:microsoft.com/office/officeart/2005/8/layout/orgChart1"/>
    <dgm:cxn modelId="{83B3B693-E620-4FD4-8FD8-58481EBA3974}" type="presParOf" srcId="{E111C936-9697-4158-86B2-8D1209797ADE}" destId="{B81E8439-678C-458F-A546-94E4C3315EBB}" srcOrd="2" destOrd="0" presId="urn:microsoft.com/office/officeart/2005/8/layout/orgChart1"/>
    <dgm:cxn modelId="{A324B653-34FD-4B2E-BE21-E4AB98820046}" type="presParOf" srcId="{E111C936-9697-4158-86B2-8D1209797ADE}" destId="{ADB2CF66-3369-48A3-A9D5-2E36BF2C4E43}" srcOrd="3" destOrd="0" presId="urn:microsoft.com/office/officeart/2005/8/layout/orgChart1"/>
    <dgm:cxn modelId="{0CFC7704-98EB-4382-956C-AFBA256EFAAB}" type="presParOf" srcId="{ADB2CF66-3369-48A3-A9D5-2E36BF2C4E43}" destId="{1AD9DEF4-A9BE-4572-A9ED-C50FBFC9728C}" srcOrd="0" destOrd="0" presId="urn:microsoft.com/office/officeart/2005/8/layout/orgChart1"/>
    <dgm:cxn modelId="{F3FF0ADE-3596-4001-AB3F-A50CA0B47FA8}" type="presParOf" srcId="{1AD9DEF4-A9BE-4572-A9ED-C50FBFC9728C}" destId="{84887AC7-80A8-4129-95A3-A3AC210F5B2C}" srcOrd="0" destOrd="0" presId="urn:microsoft.com/office/officeart/2005/8/layout/orgChart1"/>
    <dgm:cxn modelId="{66945F12-58C4-4932-BD7F-FB094137EE9D}" type="presParOf" srcId="{1AD9DEF4-A9BE-4572-A9ED-C50FBFC9728C}" destId="{47885347-3B28-4B0D-A8FF-B5655E3E0D5D}" srcOrd="1" destOrd="0" presId="urn:microsoft.com/office/officeart/2005/8/layout/orgChart1"/>
    <dgm:cxn modelId="{6896C175-6974-4AAF-BF67-C6111E6CBA28}" type="presParOf" srcId="{ADB2CF66-3369-48A3-A9D5-2E36BF2C4E43}" destId="{232CD9B4-5D78-4188-9D70-929CC18397A0}" srcOrd="1" destOrd="0" presId="urn:microsoft.com/office/officeart/2005/8/layout/orgChart1"/>
    <dgm:cxn modelId="{BB0F360D-B1BF-4A51-B64A-64097F997758}" type="presParOf" srcId="{ADB2CF66-3369-48A3-A9D5-2E36BF2C4E43}" destId="{E0554A36-7955-4842-B588-21ADA1B1C001}" srcOrd="2" destOrd="0" presId="urn:microsoft.com/office/officeart/2005/8/layout/orgChart1"/>
    <dgm:cxn modelId="{538A9A80-0F1C-4EDF-B525-809320C82E7D}" type="presParOf" srcId="{2FE9EDB9-F29B-41D9-B982-6DDB302D91C2}" destId="{25E4228C-EDA9-4C7E-A15F-0DE86D88A01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F54B91-12BB-4724-8C54-F3991A7CAD7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19DF0DE7-9AD2-4C5E-AD3C-7A8E673E1DC2}">
      <dgm:prSet custT="1"/>
      <dgm:spPr>
        <a:solidFill>
          <a:schemeClr val="accent2">
            <a:lumMod val="20000"/>
            <a:lumOff val="80000"/>
          </a:schemeClr>
        </a:solidFill>
      </dgm:spPr>
      <dgm:t>
        <a:bodyPr/>
        <a:lstStyle/>
        <a:p>
          <a:r>
            <a:rPr lang="en-US" sz="2400" dirty="0">
              <a:latin typeface="Times New Roman" panose="02020603050405020304" pitchFamily="18" charset="0"/>
              <a:cs typeface="Times New Roman" panose="02020603050405020304" pitchFamily="18" charset="0"/>
            </a:rPr>
            <a:t>Mode</a:t>
          </a:r>
          <a:endParaRPr lang="en-IN" sz="2400" dirty="0">
            <a:latin typeface="Times New Roman" panose="02020603050405020304" pitchFamily="18" charset="0"/>
            <a:cs typeface="Times New Roman" panose="02020603050405020304" pitchFamily="18" charset="0"/>
          </a:endParaRPr>
        </a:p>
      </dgm:t>
    </dgm:pt>
    <dgm:pt modelId="{74930BDB-885B-407A-B552-020648B8F56A}" type="parTrans" cxnId="{B9945F87-0885-49DD-A879-11861D531984}">
      <dgm:prSet/>
      <dgm:spPr/>
      <dgm:t>
        <a:bodyPr/>
        <a:lstStyle/>
        <a:p>
          <a:endParaRPr lang="en-IN"/>
        </a:p>
      </dgm:t>
    </dgm:pt>
    <dgm:pt modelId="{10E0BB00-BF35-4985-8489-C1AC125DBAE1}" type="sibTrans" cxnId="{B9945F87-0885-49DD-A879-11861D531984}">
      <dgm:prSet/>
      <dgm:spPr/>
      <dgm:t>
        <a:bodyPr/>
        <a:lstStyle/>
        <a:p>
          <a:endParaRPr lang="en-IN"/>
        </a:p>
      </dgm:t>
    </dgm:pt>
    <dgm:pt modelId="{05991B91-4DF8-4EFC-900E-363E45DE4AC1}">
      <dgm:prSet custT="1"/>
      <dgm:spPr>
        <a:solidFill>
          <a:schemeClr val="accent2">
            <a:lumMod val="20000"/>
            <a:lumOff val="80000"/>
          </a:schemeClr>
        </a:solidFill>
      </dgm:spPr>
      <dgm:t>
        <a:bodyPr/>
        <a:lstStyle/>
        <a:p>
          <a:r>
            <a:rPr lang="en-US" sz="2400" dirty="0">
              <a:latin typeface="Times New Roman" panose="02020603050405020304" pitchFamily="18" charset="0"/>
              <a:cs typeface="Times New Roman" panose="02020603050405020304" pitchFamily="18" charset="0"/>
            </a:rPr>
            <a:t>The value that occurs the most often in a data set.</a:t>
          </a:r>
          <a:endParaRPr lang="en-IN" sz="2400" dirty="0">
            <a:latin typeface="Times New Roman" panose="02020603050405020304" pitchFamily="18" charset="0"/>
            <a:cs typeface="Times New Roman" panose="02020603050405020304" pitchFamily="18" charset="0"/>
          </a:endParaRPr>
        </a:p>
      </dgm:t>
    </dgm:pt>
    <dgm:pt modelId="{271F5B9A-E2FA-476D-9F47-F7A13610F4AC}" type="parTrans" cxnId="{DDA8AB81-448A-4816-A96A-0907BD65E3FB}">
      <dgm:prSet/>
      <dgm:spPr/>
      <dgm:t>
        <a:bodyPr/>
        <a:lstStyle/>
        <a:p>
          <a:endParaRPr lang="en-IN"/>
        </a:p>
      </dgm:t>
    </dgm:pt>
    <dgm:pt modelId="{41860A1F-08C5-4F03-A2A3-5DCCC5CCFEE0}" type="sibTrans" cxnId="{DDA8AB81-448A-4816-A96A-0907BD65E3FB}">
      <dgm:prSet/>
      <dgm:spPr/>
      <dgm:t>
        <a:bodyPr/>
        <a:lstStyle/>
        <a:p>
          <a:endParaRPr lang="en-IN"/>
        </a:p>
      </dgm:t>
    </dgm:pt>
    <dgm:pt modelId="{A340895D-C6E0-48D2-B047-53B348AE41F1}">
      <dgm:prSet custT="1"/>
      <dgm:spPr>
        <a:solidFill>
          <a:schemeClr val="accent2">
            <a:lumMod val="20000"/>
            <a:lumOff val="80000"/>
          </a:schemeClr>
        </a:solidFill>
      </dgm:spPr>
      <dgm:t>
        <a:bodyPr/>
        <a:lstStyle/>
        <a:p>
          <a:r>
            <a:rPr lang="en-US" sz="2400" dirty="0">
              <a:latin typeface="Times New Roman" panose="02020603050405020304" pitchFamily="18" charset="0"/>
              <a:cs typeface="Times New Roman" panose="02020603050405020304" pitchFamily="18" charset="0"/>
            </a:rPr>
            <a:t>It is rarely used as a central tendency measure</a:t>
          </a:r>
          <a:endParaRPr lang="en-IN" sz="2400" dirty="0">
            <a:latin typeface="Times New Roman" panose="02020603050405020304" pitchFamily="18" charset="0"/>
            <a:cs typeface="Times New Roman" panose="02020603050405020304" pitchFamily="18" charset="0"/>
          </a:endParaRPr>
        </a:p>
      </dgm:t>
    </dgm:pt>
    <dgm:pt modelId="{90F59438-2D57-495A-8290-0FEDDF6B54E3}" type="parTrans" cxnId="{C6D68F9A-B586-446A-803B-733DCF0D128E}">
      <dgm:prSet/>
      <dgm:spPr/>
      <dgm:t>
        <a:bodyPr/>
        <a:lstStyle/>
        <a:p>
          <a:endParaRPr lang="en-IN"/>
        </a:p>
      </dgm:t>
    </dgm:pt>
    <dgm:pt modelId="{D98E82C4-A545-4692-8EFC-93AFCDB82DBD}" type="sibTrans" cxnId="{C6D68F9A-B586-446A-803B-733DCF0D128E}">
      <dgm:prSet/>
      <dgm:spPr/>
      <dgm:t>
        <a:bodyPr/>
        <a:lstStyle/>
        <a:p>
          <a:endParaRPr lang="en-IN"/>
        </a:p>
      </dgm:t>
    </dgm:pt>
    <dgm:pt modelId="{2AC78BD3-280C-45A7-8621-EBDEB33DA4B2}">
      <dgm:prSet custT="1"/>
      <dgm:spPr>
        <a:solidFill>
          <a:schemeClr val="accent2">
            <a:lumMod val="20000"/>
            <a:lumOff val="80000"/>
          </a:schemeClr>
        </a:solidFill>
      </dgm:spPr>
      <dgm:t>
        <a:bodyPr/>
        <a:lstStyle/>
        <a:p>
          <a:r>
            <a:rPr lang="en-US" sz="2400" dirty="0">
              <a:latin typeface="Times New Roman" panose="02020603050405020304" pitchFamily="18" charset="0"/>
              <a:cs typeface="Times New Roman" panose="02020603050405020304" pitchFamily="18" charset="0"/>
            </a:rPr>
            <a:t>It is more useful to distinguish between unimodal and multimodal distributions.</a:t>
          </a:r>
          <a:endParaRPr lang="en-IN" sz="2400" dirty="0">
            <a:latin typeface="Times New Roman" panose="02020603050405020304" pitchFamily="18" charset="0"/>
            <a:cs typeface="Times New Roman" panose="02020603050405020304" pitchFamily="18" charset="0"/>
          </a:endParaRPr>
        </a:p>
      </dgm:t>
    </dgm:pt>
    <dgm:pt modelId="{C0A493BB-7DF7-48EC-97BF-DB8502170570}" type="parTrans" cxnId="{E4E5E79E-D895-4E13-AAEA-D49DE1BFE498}">
      <dgm:prSet/>
      <dgm:spPr/>
      <dgm:t>
        <a:bodyPr/>
        <a:lstStyle/>
        <a:p>
          <a:endParaRPr lang="en-IN"/>
        </a:p>
      </dgm:t>
    </dgm:pt>
    <dgm:pt modelId="{A1F74D67-64EA-4D44-92D1-74E778CF9546}" type="sibTrans" cxnId="{E4E5E79E-D895-4E13-AAEA-D49DE1BFE498}">
      <dgm:prSet/>
      <dgm:spPr/>
      <dgm:t>
        <a:bodyPr/>
        <a:lstStyle/>
        <a:p>
          <a:endParaRPr lang="en-IN"/>
        </a:p>
      </dgm:t>
    </dgm:pt>
    <dgm:pt modelId="{B8B5B830-870C-44AA-AD4D-186EF091C135}" type="pres">
      <dgm:prSet presAssocID="{2DF54B91-12BB-4724-8C54-F3991A7CAD7C}" presName="vert0" presStyleCnt="0">
        <dgm:presLayoutVars>
          <dgm:dir/>
          <dgm:animOne val="branch"/>
          <dgm:animLvl val="lvl"/>
        </dgm:presLayoutVars>
      </dgm:prSet>
      <dgm:spPr/>
    </dgm:pt>
    <dgm:pt modelId="{1F8E87DA-5488-4E62-8EA0-E57BA6746999}" type="pres">
      <dgm:prSet presAssocID="{19DF0DE7-9AD2-4C5E-AD3C-7A8E673E1DC2}" presName="thickLine" presStyleLbl="alignNode1" presStyleIdx="0" presStyleCnt="1"/>
      <dgm:spPr/>
    </dgm:pt>
    <dgm:pt modelId="{EB12CD1F-12AF-4749-ACD1-2D5124AF000E}" type="pres">
      <dgm:prSet presAssocID="{19DF0DE7-9AD2-4C5E-AD3C-7A8E673E1DC2}" presName="horz1" presStyleCnt="0"/>
      <dgm:spPr/>
    </dgm:pt>
    <dgm:pt modelId="{22C23CF1-2254-4FCC-8519-8842DE02F2BE}" type="pres">
      <dgm:prSet presAssocID="{19DF0DE7-9AD2-4C5E-AD3C-7A8E673E1DC2}" presName="tx1" presStyleLbl="revTx" presStyleIdx="0" presStyleCnt="4"/>
      <dgm:spPr/>
    </dgm:pt>
    <dgm:pt modelId="{329A0C12-1DF0-4BB2-A64F-CD73602C75E6}" type="pres">
      <dgm:prSet presAssocID="{19DF0DE7-9AD2-4C5E-AD3C-7A8E673E1DC2}" presName="vert1" presStyleCnt="0"/>
      <dgm:spPr/>
    </dgm:pt>
    <dgm:pt modelId="{4864BEC3-805F-4900-8AE0-4125467BD04B}" type="pres">
      <dgm:prSet presAssocID="{05991B91-4DF8-4EFC-900E-363E45DE4AC1}" presName="vertSpace2a" presStyleCnt="0"/>
      <dgm:spPr/>
    </dgm:pt>
    <dgm:pt modelId="{17924FE5-C742-4AE0-983E-E2AFB63FBBFB}" type="pres">
      <dgm:prSet presAssocID="{05991B91-4DF8-4EFC-900E-363E45DE4AC1}" presName="horz2" presStyleCnt="0"/>
      <dgm:spPr/>
    </dgm:pt>
    <dgm:pt modelId="{663B480D-ACFC-4E7D-9CFB-08463C66EF92}" type="pres">
      <dgm:prSet presAssocID="{05991B91-4DF8-4EFC-900E-363E45DE4AC1}" presName="horzSpace2" presStyleCnt="0"/>
      <dgm:spPr/>
    </dgm:pt>
    <dgm:pt modelId="{C1CD384A-019D-448E-AEA1-976C7469547A}" type="pres">
      <dgm:prSet presAssocID="{05991B91-4DF8-4EFC-900E-363E45DE4AC1}" presName="tx2" presStyleLbl="revTx" presStyleIdx="1" presStyleCnt="4"/>
      <dgm:spPr/>
    </dgm:pt>
    <dgm:pt modelId="{DFE21F98-A9D4-4092-8701-E2F23E25CE3B}" type="pres">
      <dgm:prSet presAssocID="{05991B91-4DF8-4EFC-900E-363E45DE4AC1}" presName="vert2" presStyleCnt="0"/>
      <dgm:spPr/>
    </dgm:pt>
    <dgm:pt modelId="{C4B55346-C61E-4B20-BFF9-00ACBA33F06E}" type="pres">
      <dgm:prSet presAssocID="{05991B91-4DF8-4EFC-900E-363E45DE4AC1}" presName="thinLine2b" presStyleLbl="callout" presStyleIdx="0" presStyleCnt="3"/>
      <dgm:spPr/>
    </dgm:pt>
    <dgm:pt modelId="{8970CCEE-3AF3-4920-AE61-0ACC66645181}" type="pres">
      <dgm:prSet presAssocID="{05991B91-4DF8-4EFC-900E-363E45DE4AC1}" presName="vertSpace2b" presStyleCnt="0"/>
      <dgm:spPr/>
    </dgm:pt>
    <dgm:pt modelId="{F64C2CCB-3B85-43FE-9B98-795CDDD29DF8}" type="pres">
      <dgm:prSet presAssocID="{A340895D-C6E0-48D2-B047-53B348AE41F1}" presName="horz2" presStyleCnt="0"/>
      <dgm:spPr/>
    </dgm:pt>
    <dgm:pt modelId="{15669FDB-5C43-43EC-9F84-0010D8C589F7}" type="pres">
      <dgm:prSet presAssocID="{A340895D-C6E0-48D2-B047-53B348AE41F1}" presName="horzSpace2" presStyleCnt="0"/>
      <dgm:spPr/>
    </dgm:pt>
    <dgm:pt modelId="{2E8EE3F0-0112-4813-9C5F-89E173B165D2}" type="pres">
      <dgm:prSet presAssocID="{A340895D-C6E0-48D2-B047-53B348AE41F1}" presName="tx2" presStyleLbl="revTx" presStyleIdx="2" presStyleCnt="4" custLinFactNeighborX="0"/>
      <dgm:spPr/>
    </dgm:pt>
    <dgm:pt modelId="{6392980C-C904-47F8-BD0B-FF479D1EB44C}" type="pres">
      <dgm:prSet presAssocID="{A340895D-C6E0-48D2-B047-53B348AE41F1}" presName="vert2" presStyleCnt="0"/>
      <dgm:spPr/>
    </dgm:pt>
    <dgm:pt modelId="{2532A335-67A2-446E-96B2-E87D93165F37}" type="pres">
      <dgm:prSet presAssocID="{A340895D-C6E0-48D2-B047-53B348AE41F1}" presName="thinLine2b" presStyleLbl="callout" presStyleIdx="1" presStyleCnt="3"/>
      <dgm:spPr/>
    </dgm:pt>
    <dgm:pt modelId="{EA0D0452-8E69-4424-A82A-6C9B11D65B71}" type="pres">
      <dgm:prSet presAssocID="{A340895D-C6E0-48D2-B047-53B348AE41F1}" presName="vertSpace2b" presStyleCnt="0"/>
      <dgm:spPr/>
    </dgm:pt>
    <dgm:pt modelId="{776C6402-EBC1-4FDB-90BE-9D6E91C06C92}" type="pres">
      <dgm:prSet presAssocID="{2AC78BD3-280C-45A7-8621-EBDEB33DA4B2}" presName="horz2" presStyleCnt="0"/>
      <dgm:spPr/>
    </dgm:pt>
    <dgm:pt modelId="{F89797CD-61DB-45F0-997D-9F37CEE8E200}" type="pres">
      <dgm:prSet presAssocID="{2AC78BD3-280C-45A7-8621-EBDEB33DA4B2}" presName="horzSpace2" presStyleCnt="0"/>
      <dgm:spPr/>
    </dgm:pt>
    <dgm:pt modelId="{92F3FC75-B44E-421F-A651-B710436E3B6D}" type="pres">
      <dgm:prSet presAssocID="{2AC78BD3-280C-45A7-8621-EBDEB33DA4B2}" presName="tx2" presStyleLbl="revTx" presStyleIdx="3" presStyleCnt="4"/>
      <dgm:spPr/>
    </dgm:pt>
    <dgm:pt modelId="{3B094747-6C51-4C03-ABB2-6414BAE43E11}" type="pres">
      <dgm:prSet presAssocID="{2AC78BD3-280C-45A7-8621-EBDEB33DA4B2}" presName="vert2" presStyleCnt="0"/>
      <dgm:spPr/>
    </dgm:pt>
    <dgm:pt modelId="{E08AE14C-FD43-41F2-90A2-3D4D6E01846B}" type="pres">
      <dgm:prSet presAssocID="{2AC78BD3-280C-45A7-8621-EBDEB33DA4B2}" presName="thinLine2b" presStyleLbl="callout" presStyleIdx="2" presStyleCnt="3"/>
      <dgm:spPr/>
    </dgm:pt>
    <dgm:pt modelId="{B4067D91-492F-4E72-A328-52F76312BD04}" type="pres">
      <dgm:prSet presAssocID="{2AC78BD3-280C-45A7-8621-EBDEB33DA4B2}" presName="vertSpace2b" presStyleCnt="0"/>
      <dgm:spPr/>
    </dgm:pt>
  </dgm:ptLst>
  <dgm:cxnLst>
    <dgm:cxn modelId="{1554A03E-BD12-4210-B242-E8E44B375EC3}" type="presOf" srcId="{19DF0DE7-9AD2-4C5E-AD3C-7A8E673E1DC2}" destId="{22C23CF1-2254-4FCC-8519-8842DE02F2BE}" srcOrd="0" destOrd="0" presId="urn:microsoft.com/office/officeart/2008/layout/LinedList"/>
    <dgm:cxn modelId="{DDA8AB81-448A-4816-A96A-0907BD65E3FB}" srcId="{19DF0DE7-9AD2-4C5E-AD3C-7A8E673E1DC2}" destId="{05991B91-4DF8-4EFC-900E-363E45DE4AC1}" srcOrd="0" destOrd="0" parTransId="{271F5B9A-E2FA-476D-9F47-F7A13610F4AC}" sibTransId="{41860A1F-08C5-4F03-A2A3-5DCCC5CCFEE0}"/>
    <dgm:cxn modelId="{B9945F87-0885-49DD-A879-11861D531984}" srcId="{2DF54B91-12BB-4724-8C54-F3991A7CAD7C}" destId="{19DF0DE7-9AD2-4C5E-AD3C-7A8E673E1DC2}" srcOrd="0" destOrd="0" parTransId="{74930BDB-885B-407A-B552-020648B8F56A}" sibTransId="{10E0BB00-BF35-4985-8489-C1AC125DBAE1}"/>
    <dgm:cxn modelId="{1371EA8B-7342-4C77-AE39-BB7185DB2704}" type="presOf" srcId="{2AC78BD3-280C-45A7-8621-EBDEB33DA4B2}" destId="{92F3FC75-B44E-421F-A651-B710436E3B6D}" srcOrd="0" destOrd="0" presId="urn:microsoft.com/office/officeart/2008/layout/LinedList"/>
    <dgm:cxn modelId="{C6D68F9A-B586-446A-803B-733DCF0D128E}" srcId="{19DF0DE7-9AD2-4C5E-AD3C-7A8E673E1DC2}" destId="{A340895D-C6E0-48D2-B047-53B348AE41F1}" srcOrd="1" destOrd="0" parTransId="{90F59438-2D57-495A-8290-0FEDDF6B54E3}" sibTransId="{D98E82C4-A545-4692-8EFC-93AFCDB82DBD}"/>
    <dgm:cxn modelId="{E4E5E79E-D895-4E13-AAEA-D49DE1BFE498}" srcId="{19DF0DE7-9AD2-4C5E-AD3C-7A8E673E1DC2}" destId="{2AC78BD3-280C-45A7-8621-EBDEB33DA4B2}" srcOrd="2" destOrd="0" parTransId="{C0A493BB-7DF7-48EC-97BF-DB8502170570}" sibTransId="{A1F74D67-64EA-4D44-92D1-74E778CF9546}"/>
    <dgm:cxn modelId="{82E8AFCF-74A8-44A1-98DA-EFDF970F4592}" type="presOf" srcId="{A340895D-C6E0-48D2-B047-53B348AE41F1}" destId="{2E8EE3F0-0112-4813-9C5F-89E173B165D2}" srcOrd="0" destOrd="0" presId="urn:microsoft.com/office/officeart/2008/layout/LinedList"/>
    <dgm:cxn modelId="{448CEAED-A046-45F4-B915-C8395BB8F750}" type="presOf" srcId="{05991B91-4DF8-4EFC-900E-363E45DE4AC1}" destId="{C1CD384A-019D-448E-AEA1-976C7469547A}" srcOrd="0" destOrd="0" presId="urn:microsoft.com/office/officeart/2008/layout/LinedList"/>
    <dgm:cxn modelId="{85C8E8F2-BEE2-457A-9378-A112C74DF800}" type="presOf" srcId="{2DF54B91-12BB-4724-8C54-F3991A7CAD7C}" destId="{B8B5B830-870C-44AA-AD4D-186EF091C135}" srcOrd="0" destOrd="0" presId="urn:microsoft.com/office/officeart/2008/layout/LinedList"/>
    <dgm:cxn modelId="{0ED7E536-FA53-4135-8DD5-A329C5C5580B}" type="presParOf" srcId="{B8B5B830-870C-44AA-AD4D-186EF091C135}" destId="{1F8E87DA-5488-4E62-8EA0-E57BA6746999}" srcOrd="0" destOrd="0" presId="urn:microsoft.com/office/officeart/2008/layout/LinedList"/>
    <dgm:cxn modelId="{197273FB-C5A9-473E-84B5-66299AE90CD5}" type="presParOf" srcId="{B8B5B830-870C-44AA-AD4D-186EF091C135}" destId="{EB12CD1F-12AF-4749-ACD1-2D5124AF000E}" srcOrd="1" destOrd="0" presId="urn:microsoft.com/office/officeart/2008/layout/LinedList"/>
    <dgm:cxn modelId="{D23DAFC5-0057-4D82-A836-8A32DD8C2AA7}" type="presParOf" srcId="{EB12CD1F-12AF-4749-ACD1-2D5124AF000E}" destId="{22C23CF1-2254-4FCC-8519-8842DE02F2BE}" srcOrd="0" destOrd="0" presId="urn:microsoft.com/office/officeart/2008/layout/LinedList"/>
    <dgm:cxn modelId="{61298640-7CB9-4A06-B5FF-72DC678AA111}" type="presParOf" srcId="{EB12CD1F-12AF-4749-ACD1-2D5124AF000E}" destId="{329A0C12-1DF0-4BB2-A64F-CD73602C75E6}" srcOrd="1" destOrd="0" presId="urn:microsoft.com/office/officeart/2008/layout/LinedList"/>
    <dgm:cxn modelId="{2AB5B316-5690-42DD-B9FD-9D3CD0D9B416}" type="presParOf" srcId="{329A0C12-1DF0-4BB2-A64F-CD73602C75E6}" destId="{4864BEC3-805F-4900-8AE0-4125467BD04B}" srcOrd="0" destOrd="0" presId="urn:microsoft.com/office/officeart/2008/layout/LinedList"/>
    <dgm:cxn modelId="{BA9BAACE-25E2-402E-9C85-7FD22C40956E}" type="presParOf" srcId="{329A0C12-1DF0-4BB2-A64F-CD73602C75E6}" destId="{17924FE5-C742-4AE0-983E-E2AFB63FBBFB}" srcOrd="1" destOrd="0" presId="urn:microsoft.com/office/officeart/2008/layout/LinedList"/>
    <dgm:cxn modelId="{8814359E-1E4F-4A95-86E8-8B1A65C7C85B}" type="presParOf" srcId="{17924FE5-C742-4AE0-983E-E2AFB63FBBFB}" destId="{663B480D-ACFC-4E7D-9CFB-08463C66EF92}" srcOrd="0" destOrd="0" presId="urn:microsoft.com/office/officeart/2008/layout/LinedList"/>
    <dgm:cxn modelId="{7A6FA8D8-2261-4016-A4B4-85C8EEC673DB}" type="presParOf" srcId="{17924FE5-C742-4AE0-983E-E2AFB63FBBFB}" destId="{C1CD384A-019D-448E-AEA1-976C7469547A}" srcOrd="1" destOrd="0" presId="urn:microsoft.com/office/officeart/2008/layout/LinedList"/>
    <dgm:cxn modelId="{5310F816-53C4-4BE9-83A9-6B0202CC74ED}" type="presParOf" srcId="{17924FE5-C742-4AE0-983E-E2AFB63FBBFB}" destId="{DFE21F98-A9D4-4092-8701-E2F23E25CE3B}" srcOrd="2" destOrd="0" presId="urn:microsoft.com/office/officeart/2008/layout/LinedList"/>
    <dgm:cxn modelId="{74FB87C1-648F-40E5-AEBD-0D4215990776}" type="presParOf" srcId="{329A0C12-1DF0-4BB2-A64F-CD73602C75E6}" destId="{C4B55346-C61E-4B20-BFF9-00ACBA33F06E}" srcOrd="2" destOrd="0" presId="urn:microsoft.com/office/officeart/2008/layout/LinedList"/>
    <dgm:cxn modelId="{ABA1ED5E-2CCB-48B8-B7B0-57B473EE07BB}" type="presParOf" srcId="{329A0C12-1DF0-4BB2-A64F-CD73602C75E6}" destId="{8970CCEE-3AF3-4920-AE61-0ACC66645181}" srcOrd="3" destOrd="0" presId="urn:microsoft.com/office/officeart/2008/layout/LinedList"/>
    <dgm:cxn modelId="{EF7BC404-B36E-4B55-B118-130DD373ED68}" type="presParOf" srcId="{329A0C12-1DF0-4BB2-A64F-CD73602C75E6}" destId="{F64C2CCB-3B85-43FE-9B98-795CDDD29DF8}" srcOrd="4" destOrd="0" presId="urn:microsoft.com/office/officeart/2008/layout/LinedList"/>
    <dgm:cxn modelId="{B2E8133C-CDE6-4E06-95AC-7B7858C5DC54}" type="presParOf" srcId="{F64C2CCB-3B85-43FE-9B98-795CDDD29DF8}" destId="{15669FDB-5C43-43EC-9F84-0010D8C589F7}" srcOrd="0" destOrd="0" presId="urn:microsoft.com/office/officeart/2008/layout/LinedList"/>
    <dgm:cxn modelId="{401A7870-CBA4-4DD5-B3A9-94E2004CB7E6}" type="presParOf" srcId="{F64C2CCB-3B85-43FE-9B98-795CDDD29DF8}" destId="{2E8EE3F0-0112-4813-9C5F-89E173B165D2}" srcOrd="1" destOrd="0" presId="urn:microsoft.com/office/officeart/2008/layout/LinedList"/>
    <dgm:cxn modelId="{4B3EA4B9-E036-4168-BEB1-C3EA33E90BE4}" type="presParOf" srcId="{F64C2CCB-3B85-43FE-9B98-795CDDD29DF8}" destId="{6392980C-C904-47F8-BD0B-FF479D1EB44C}" srcOrd="2" destOrd="0" presId="urn:microsoft.com/office/officeart/2008/layout/LinedList"/>
    <dgm:cxn modelId="{CF378AA7-379F-495A-9401-B275FAD8EA99}" type="presParOf" srcId="{329A0C12-1DF0-4BB2-A64F-CD73602C75E6}" destId="{2532A335-67A2-446E-96B2-E87D93165F37}" srcOrd="5" destOrd="0" presId="urn:microsoft.com/office/officeart/2008/layout/LinedList"/>
    <dgm:cxn modelId="{4EEBAF9A-DD4F-4DA1-A12C-4820F6929C3A}" type="presParOf" srcId="{329A0C12-1DF0-4BB2-A64F-CD73602C75E6}" destId="{EA0D0452-8E69-4424-A82A-6C9B11D65B71}" srcOrd="6" destOrd="0" presId="urn:microsoft.com/office/officeart/2008/layout/LinedList"/>
    <dgm:cxn modelId="{ABCE2E91-F10B-4DB1-A2A3-5A77C971400B}" type="presParOf" srcId="{329A0C12-1DF0-4BB2-A64F-CD73602C75E6}" destId="{776C6402-EBC1-4FDB-90BE-9D6E91C06C92}" srcOrd="7" destOrd="0" presId="urn:microsoft.com/office/officeart/2008/layout/LinedList"/>
    <dgm:cxn modelId="{BD0E1256-9511-4F66-A118-F9024BEA5433}" type="presParOf" srcId="{776C6402-EBC1-4FDB-90BE-9D6E91C06C92}" destId="{F89797CD-61DB-45F0-997D-9F37CEE8E200}" srcOrd="0" destOrd="0" presId="urn:microsoft.com/office/officeart/2008/layout/LinedList"/>
    <dgm:cxn modelId="{E180A57F-BCBF-40EC-9670-63419B1A3839}" type="presParOf" srcId="{776C6402-EBC1-4FDB-90BE-9D6E91C06C92}" destId="{92F3FC75-B44E-421F-A651-B710436E3B6D}" srcOrd="1" destOrd="0" presId="urn:microsoft.com/office/officeart/2008/layout/LinedList"/>
    <dgm:cxn modelId="{7AB53DFE-0443-4748-9B82-1B96825F2D86}" type="presParOf" srcId="{776C6402-EBC1-4FDB-90BE-9D6E91C06C92}" destId="{3B094747-6C51-4C03-ABB2-6414BAE43E11}" srcOrd="2" destOrd="0" presId="urn:microsoft.com/office/officeart/2008/layout/LinedList"/>
    <dgm:cxn modelId="{008750AA-ECEF-420B-BBC7-99F774716CC0}" type="presParOf" srcId="{329A0C12-1DF0-4BB2-A64F-CD73602C75E6}" destId="{E08AE14C-FD43-41F2-90A2-3D4D6E01846B}" srcOrd="8" destOrd="0" presId="urn:microsoft.com/office/officeart/2008/layout/LinedList"/>
    <dgm:cxn modelId="{265DA55D-9B9A-444E-8BDB-28682BAB1115}" type="presParOf" srcId="{329A0C12-1DF0-4BB2-A64F-CD73602C75E6}" destId="{B4067D91-492F-4E72-A328-52F76312BD04}"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ABA643-1672-49B8-B556-FC770DE333DC}"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IN"/>
        </a:p>
      </dgm:t>
    </dgm:pt>
    <dgm:pt modelId="{312D943B-1517-4A32-A26C-A39BD7659CDA}">
      <dgm:prSet custT="1"/>
      <dgm:spPr/>
      <dgm:t>
        <a:bodyPr/>
        <a:lstStyle/>
        <a:p>
          <a:r>
            <a:rPr lang="en-US" sz="2400" dirty="0">
              <a:latin typeface="Times New Roman" panose="02020603050405020304" pitchFamily="18" charset="0"/>
              <a:cs typeface="Times New Roman" panose="02020603050405020304" pitchFamily="18" charset="0"/>
            </a:rPr>
            <a:t>The difference between the highest and the lowest values.</a:t>
          </a:r>
          <a:endParaRPr lang="en-IN" sz="2400" dirty="0">
            <a:latin typeface="Times New Roman" panose="02020603050405020304" pitchFamily="18" charset="0"/>
            <a:cs typeface="Times New Roman" panose="02020603050405020304" pitchFamily="18" charset="0"/>
          </a:endParaRPr>
        </a:p>
      </dgm:t>
    </dgm:pt>
    <dgm:pt modelId="{91E0ECCE-619D-4AFD-BE50-C433CB027EC6}" type="parTrans" cxnId="{48633989-29E6-4049-813D-FEB892106F6A}">
      <dgm:prSet/>
      <dgm:spPr/>
      <dgm:t>
        <a:bodyPr/>
        <a:lstStyle/>
        <a:p>
          <a:endParaRPr lang="en-IN"/>
        </a:p>
      </dgm:t>
    </dgm:pt>
    <dgm:pt modelId="{FCA1B6D5-2B8C-4482-A681-E56567D2AE64}" type="sibTrans" cxnId="{48633989-29E6-4049-813D-FEB892106F6A}">
      <dgm:prSet/>
      <dgm:spPr/>
      <dgm:t>
        <a:bodyPr/>
        <a:lstStyle/>
        <a:p>
          <a:endParaRPr lang="en-IN"/>
        </a:p>
      </dgm:t>
    </dgm:pt>
    <dgm:pt modelId="{DAE0BEEC-E875-4142-B6CF-90C01BAA7903}">
      <dgm:prSet custT="1"/>
      <dgm:spPr/>
      <dgm:t>
        <a:bodyPr/>
        <a:lstStyle/>
        <a:p>
          <a:r>
            <a:rPr lang="en-US" sz="2400" dirty="0">
              <a:latin typeface="Times New Roman" panose="02020603050405020304" pitchFamily="18" charset="0"/>
              <a:cs typeface="Times New Roman" panose="02020603050405020304" pitchFamily="18" charset="0"/>
            </a:rPr>
            <a:t>The simplest measure of variability.</a:t>
          </a:r>
          <a:endParaRPr lang="en-IN" sz="2400" dirty="0">
            <a:latin typeface="Times New Roman" panose="02020603050405020304" pitchFamily="18" charset="0"/>
            <a:cs typeface="Times New Roman" panose="02020603050405020304" pitchFamily="18" charset="0"/>
          </a:endParaRPr>
        </a:p>
      </dgm:t>
    </dgm:pt>
    <dgm:pt modelId="{DE62B857-C643-4698-A9EF-0C9E20EFEDDD}" type="parTrans" cxnId="{A4CFEEB4-30FF-4EDB-91C6-21227EA03108}">
      <dgm:prSet/>
      <dgm:spPr/>
      <dgm:t>
        <a:bodyPr/>
        <a:lstStyle/>
        <a:p>
          <a:endParaRPr lang="en-IN"/>
        </a:p>
      </dgm:t>
    </dgm:pt>
    <dgm:pt modelId="{14EE4297-6E29-4D13-A2C0-08217F3951F2}" type="sibTrans" cxnId="{A4CFEEB4-30FF-4EDB-91C6-21227EA03108}">
      <dgm:prSet/>
      <dgm:spPr/>
      <dgm:t>
        <a:bodyPr/>
        <a:lstStyle/>
        <a:p>
          <a:endParaRPr lang="en-IN"/>
        </a:p>
      </dgm:t>
    </dgm:pt>
    <dgm:pt modelId="{B4DD34FD-AA5E-4EF1-BCF5-42C3DD42E146}">
      <dgm:prSet custT="1"/>
      <dgm:spPr/>
      <dgm:t>
        <a:bodyPr/>
        <a:lstStyle/>
        <a:p>
          <a:r>
            <a:rPr lang="en-US" sz="2400" dirty="0">
              <a:latin typeface="Times New Roman" panose="02020603050405020304" pitchFamily="18" charset="0"/>
              <a:cs typeface="Times New Roman" panose="02020603050405020304" pitchFamily="18" charset="0"/>
            </a:rPr>
            <a:t>Often denoted by ‘R’.</a:t>
          </a:r>
          <a:endParaRPr lang="en-IN" sz="2400" dirty="0">
            <a:latin typeface="Times New Roman" panose="02020603050405020304" pitchFamily="18" charset="0"/>
            <a:cs typeface="Times New Roman" panose="02020603050405020304" pitchFamily="18" charset="0"/>
          </a:endParaRPr>
        </a:p>
      </dgm:t>
    </dgm:pt>
    <dgm:pt modelId="{75CC05B7-1C29-4D46-BA04-6071C0F7776C}" type="parTrans" cxnId="{0BA300C7-1600-4903-9C5E-47A46D65FE35}">
      <dgm:prSet/>
      <dgm:spPr/>
      <dgm:t>
        <a:bodyPr/>
        <a:lstStyle/>
        <a:p>
          <a:endParaRPr lang="en-IN"/>
        </a:p>
      </dgm:t>
    </dgm:pt>
    <dgm:pt modelId="{7AD8D323-7A83-4CA6-9C10-CBDDCC648045}" type="sibTrans" cxnId="{0BA300C7-1600-4903-9C5E-47A46D65FE35}">
      <dgm:prSet/>
      <dgm:spPr/>
      <dgm:t>
        <a:bodyPr/>
        <a:lstStyle/>
        <a:p>
          <a:endParaRPr lang="en-IN"/>
        </a:p>
      </dgm:t>
    </dgm:pt>
    <dgm:pt modelId="{9B6671D1-DA43-45FD-B6F5-F649AAC1A1A9}">
      <dgm:prSet custT="1"/>
      <dgm:spPr/>
      <dgm:t>
        <a:bodyPr/>
        <a:lstStyle/>
        <a:p>
          <a:r>
            <a:rPr lang="en-US" sz="2400" dirty="0">
              <a:latin typeface="Times New Roman" panose="02020603050405020304" pitchFamily="18" charset="0"/>
              <a:cs typeface="Times New Roman" panose="02020603050405020304" pitchFamily="18" charset="0"/>
            </a:rPr>
            <a:t>I</a:t>
          </a:r>
          <a:r>
            <a:rPr lang="en-US" sz="2400" b="0" i="0" dirty="0">
              <a:latin typeface="Times New Roman" panose="02020603050405020304" pitchFamily="18" charset="0"/>
              <a:cs typeface="Times New Roman" panose="02020603050405020304" pitchFamily="18" charset="0"/>
            </a:rPr>
            <a:t>t is most useful in representing the dispersion of small data sets.</a:t>
          </a:r>
          <a:endParaRPr lang="en-IN" sz="2400" dirty="0">
            <a:latin typeface="Times New Roman" panose="02020603050405020304" pitchFamily="18" charset="0"/>
            <a:cs typeface="Times New Roman" panose="02020603050405020304" pitchFamily="18" charset="0"/>
          </a:endParaRPr>
        </a:p>
      </dgm:t>
    </dgm:pt>
    <dgm:pt modelId="{E7E04F5B-F973-4C29-897C-8534678870CD}" type="parTrans" cxnId="{20FB19BA-8EFF-4BEC-8FD0-E19486BEC0C2}">
      <dgm:prSet/>
      <dgm:spPr/>
      <dgm:t>
        <a:bodyPr/>
        <a:lstStyle/>
        <a:p>
          <a:endParaRPr lang="en-IN"/>
        </a:p>
      </dgm:t>
    </dgm:pt>
    <dgm:pt modelId="{BD64A9B2-73BF-4A46-9FC6-972FEB411B56}" type="sibTrans" cxnId="{20FB19BA-8EFF-4BEC-8FD0-E19486BEC0C2}">
      <dgm:prSet/>
      <dgm:spPr/>
      <dgm:t>
        <a:bodyPr/>
        <a:lstStyle/>
        <a:p>
          <a:endParaRPr lang="en-IN"/>
        </a:p>
      </dgm:t>
    </dgm:pt>
    <dgm:pt modelId="{7191FA90-2C8A-433E-9740-E244D1E3150F}">
      <dgm:prSet custT="1"/>
      <dgm:spPr/>
      <dgm:t>
        <a:bodyPr/>
        <a:lstStyle/>
        <a:p>
          <a:r>
            <a:rPr lang="en-US" sz="2400" dirty="0">
              <a:latin typeface="Times New Roman" panose="02020603050405020304" pitchFamily="18" charset="0"/>
              <a:cs typeface="Times New Roman" panose="02020603050405020304" pitchFamily="18" charset="0"/>
            </a:rPr>
            <a:t>It can be misleading when the data is skewed or in the presence of outliers.</a:t>
          </a:r>
          <a:endParaRPr lang="en-IN" sz="2400" dirty="0">
            <a:latin typeface="Times New Roman" panose="02020603050405020304" pitchFamily="18" charset="0"/>
            <a:cs typeface="Times New Roman" panose="02020603050405020304" pitchFamily="18" charset="0"/>
          </a:endParaRPr>
        </a:p>
      </dgm:t>
    </dgm:pt>
    <dgm:pt modelId="{29531A02-AE4C-4D60-996B-23E56C3D3595}" type="parTrans" cxnId="{622B99F6-9AB9-4D17-82BC-26368880B7BA}">
      <dgm:prSet/>
      <dgm:spPr/>
      <dgm:t>
        <a:bodyPr/>
        <a:lstStyle/>
        <a:p>
          <a:endParaRPr lang="en-IN"/>
        </a:p>
      </dgm:t>
    </dgm:pt>
    <dgm:pt modelId="{08410D20-B650-4A9B-AFD3-2AEC9C0B955C}" type="sibTrans" cxnId="{622B99F6-9AB9-4D17-82BC-26368880B7BA}">
      <dgm:prSet/>
      <dgm:spPr/>
      <dgm:t>
        <a:bodyPr/>
        <a:lstStyle/>
        <a:p>
          <a:endParaRPr lang="en-IN"/>
        </a:p>
      </dgm:t>
    </dgm:pt>
    <dgm:pt modelId="{FD99EDDA-C03F-47D3-91B8-1D4095188DC4}" type="pres">
      <dgm:prSet presAssocID="{B0ABA643-1672-49B8-B556-FC770DE333DC}" presName="Name0" presStyleCnt="0">
        <dgm:presLayoutVars>
          <dgm:chMax val="7"/>
          <dgm:dir/>
          <dgm:animLvl val="lvl"/>
          <dgm:resizeHandles val="exact"/>
        </dgm:presLayoutVars>
      </dgm:prSet>
      <dgm:spPr/>
    </dgm:pt>
    <dgm:pt modelId="{4113224A-7B2D-4E7F-A376-CF438D017401}" type="pres">
      <dgm:prSet presAssocID="{312D943B-1517-4A32-A26C-A39BD7659CDA}" presName="circle1" presStyleLbl="node1" presStyleIdx="0" presStyleCnt="5"/>
      <dgm:spPr/>
    </dgm:pt>
    <dgm:pt modelId="{6DB5C49E-5059-4489-A803-EF430695A60C}" type="pres">
      <dgm:prSet presAssocID="{312D943B-1517-4A32-A26C-A39BD7659CDA}" presName="space" presStyleCnt="0"/>
      <dgm:spPr/>
    </dgm:pt>
    <dgm:pt modelId="{18699459-D291-44D1-B235-73A71F5F695F}" type="pres">
      <dgm:prSet presAssocID="{312D943B-1517-4A32-A26C-A39BD7659CDA}" presName="rect1" presStyleLbl="alignAcc1" presStyleIdx="0" presStyleCnt="5"/>
      <dgm:spPr/>
    </dgm:pt>
    <dgm:pt modelId="{81CBB72B-B966-442D-865C-68D36ABB0310}" type="pres">
      <dgm:prSet presAssocID="{DAE0BEEC-E875-4142-B6CF-90C01BAA7903}" presName="vertSpace2" presStyleLbl="node1" presStyleIdx="0" presStyleCnt="5"/>
      <dgm:spPr/>
    </dgm:pt>
    <dgm:pt modelId="{82717511-5E07-42C2-8B89-12003DD8A014}" type="pres">
      <dgm:prSet presAssocID="{DAE0BEEC-E875-4142-B6CF-90C01BAA7903}" presName="circle2" presStyleLbl="node1" presStyleIdx="1" presStyleCnt="5"/>
      <dgm:spPr/>
    </dgm:pt>
    <dgm:pt modelId="{05678B91-5A75-44B7-9645-0E38ADDB6C57}" type="pres">
      <dgm:prSet presAssocID="{DAE0BEEC-E875-4142-B6CF-90C01BAA7903}" presName="rect2" presStyleLbl="alignAcc1" presStyleIdx="1" presStyleCnt="5"/>
      <dgm:spPr/>
    </dgm:pt>
    <dgm:pt modelId="{AA0E57FF-106E-4101-AB97-8C9D64F7CBE9}" type="pres">
      <dgm:prSet presAssocID="{B4DD34FD-AA5E-4EF1-BCF5-42C3DD42E146}" presName="vertSpace3" presStyleLbl="node1" presStyleIdx="1" presStyleCnt="5"/>
      <dgm:spPr/>
    </dgm:pt>
    <dgm:pt modelId="{98E7E09E-89A3-4BB9-85FD-A424B254A018}" type="pres">
      <dgm:prSet presAssocID="{B4DD34FD-AA5E-4EF1-BCF5-42C3DD42E146}" presName="circle3" presStyleLbl="node1" presStyleIdx="2" presStyleCnt="5"/>
      <dgm:spPr/>
    </dgm:pt>
    <dgm:pt modelId="{891D0F43-DFCF-4CE1-8E57-14FD7BB26D19}" type="pres">
      <dgm:prSet presAssocID="{B4DD34FD-AA5E-4EF1-BCF5-42C3DD42E146}" presName="rect3" presStyleLbl="alignAcc1" presStyleIdx="2" presStyleCnt="5"/>
      <dgm:spPr/>
    </dgm:pt>
    <dgm:pt modelId="{EE780969-A49B-42CB-B812-EAB8B38B02B0}" type="pres">
      <dgm:prSet presAssocID="{9B6671D1-DA43-45FD-B6F5-F649AAC1A1A9}" presName="vertSpace4" presStyleLbl="node1" presStyleIdx="2" presStyleCnt="5"/>
      <dgm:spPr/>
    </dgm:pt>
    <dgm:pt modelId="{BE614C2B-1DA1-46A7-B866-0365EE07ACCD}" type="pres">
      <dgm:prSet presAssocID="{9B6671D1-DA43-45FD-B6F5-F649AAC1A1A9}" presName="circle4" presStyleLbl="node1" presStyleIdx="3" presStyleCnt="5"/>
      <dgm:spPr/>
    </dgm:pt>
    <dgm:pt modelId="{44A5EAB4-10E3-45B3-B94E-7BA052E71781}" type="pres">
      <dgm:prSet presAssocID="{9B6671D1-DA43-45FD-B6F5-F649AAC1A1A9}" presName="rect4" presStyleLbl="alignAcc1" presStyleIdx="3" presStyleCnt="5"/>
      <dgm:spPr/>
    </dgm:pt>
    <dgm:pt modelId="{2F051295-1F49-4D86-A502-324C49C4C743}" type="pres">
      <dgm:prSet presAssocID="{7191FA90-2C8A-433E-9740-E244D1E3150F}" presName="vertSpace5" presStyleLbl="node1" presStyleIdx="3" presStyleCnt="5"/>
      <dgm:spPr/>
    </dgm:pt>
    <dgm:pt modelId="{8B81C440-9523-41DE-9B79-A18D5C94B699}" type="pres">
      <dgm:prSet presAssocID="{7191FA90-2C8A-433E-9740-E244D1E3150F}" presName="circle5" presStyleLbl="node1" presStyleIdx="4" presStyleCnt="5"/>
      <dgm:spPr/>
    </dgm:pt>
    <dgm:pt modelId="{589DA5BD-0C31-444F-A276-439E253C5B38}" type="pres">
      <dgm:prSet presAssocID="{7191FA90-2C8A-433E-9740-E244D1E3150F}" presName="rect5" presStyleLbl="alignAcc1" presStyleIdx="4" presStyleCnt="5" custScaleX="100802" custScaleY="116523"/>
      <dgm:spPr/>
    </dgm:pt>
    <dgm:pt modelId="{E2890EA6-3B16-453E-B496-4CBF081F2945}" type="pres">
      <dgm:prSet presAssocID="{312D943B-1517-4A32-A26C-A39BD7659CDA}" presName="rect1ParTxNoCh" presStyleLbl="alignAcc1" presStyleIdx="4" presStyleCnt="5">
        <dgm:presLayoutVars>
          <dgm:chMax val="1"/>
          <dgm:bulletEnabled val="1"/>
        </dgm:presLayoutVars>
      </dgm:prSet>
      <dgm:spPr/>
    </dgm:pt>
    <dgm:pt modelId="{2D3BB0CE-E6FC-44B4-B6C4-828FE1D0713E}" type="pres">
      <dgm:prSet presAssocID="{DAE0BEEC-E875-4142-B6CF-90C01BAA7903}" presName="rect2ParTxNoCh" presStyleLbl="alignAcc1" presStyleIdx="4" presStyleCnt="5">
        <dgm:presLayoutVars>
          <dgm:chMax val="1"/>
          <dgm:bulletEnabled val="1"/>
        </dgm:presLayoutVars>
      </dgm:prSet>
      <dgm:spPr/>
    </dgm:pt>
    <dgm:pt modelId="{2D54EB0A-53FD-4A6C-9E58-E55CAAFA9D2B}" type="pres">
      <dgm:prSet presAssocID="{B4DD34FD-AA5E-4EF1-BCF5-42C3DD42E146}" presName="rect3ParTxNoCh" presStyleLbl="alignAcc1" presStyleIdx="4" presStyleCnt="5">
        <dgm:presLayoutVars>
          <dgm:chMax val="1"/>
          <dgm:bulletEnabled val="1"/>
        </dgm:presLayoutVars>
      </dgm:prSet>
      <dgm:spPr/>
    </dgm:pt>
    <dgm:pt modelId="{57EE3CE6-9D36-4C98-A9EC-842D121815FE}" type="pres">
      <dgm:prSet presAssocID="{9B6671D1-DA43-45FD-B6F5-F649AAC1A1A9}" presName="rect4ParTxNoCh" presStyleLbl="alignAcc1" presStyleIdx="4" presStyleCnt="5">
        <dgm:presLayoutVars>
          <dgm:chMax val="1"/>
          <dgm:bulletEnabled val="1"/>
        </dgm:presLayoutVars>
      </dgm:prSet>
      <dgm:spPr/>
    </dgm:pt>
    <dgm:pt modelId="{11821462-790F-4879-A304-6E5758E567A0}" type="pres">
      <dgm:prSet presAssocID="{7191FA90-2C8A-433E-9740-E244D1E3150F}" presName="rect5ParTxNoCh" presStyleLbl="alignAcc1" presStyleIdx="4" presStyleCnt="5">
        <dgm:presLayoutVars>
          <dgm:chMax val="1"/>
          <dgm:bulletEnabled val="1"/>
        </dgm:presLayoutVars>
      </dgm:prSet>
      <dgm:spPr/>
    </dgm:pt>
  </dgm:ptLst>
  <dgm:cxnLst>
    <dgm:cxn modelId="{7CA88B0B-0AFC-4C8C-977F-A6F397EC9BEE}" type="presOf" srcId="{7191FA90-2C8A-433E-9740-E244D1E3150F}" destId="{11821462-790F-4879-A304-6E5758E567A0}" srcOrd="1" destOrd="0" presId="urn:microsoft.com/office/officeart/2005/8/layout/target3"/>
    <dgm:cxn modelId="{D7092F25-8583-4B9B-89A3-B60D6CD4B2C6}" type="presOf" srcId="{DAE0BEEC-E875-4142-B6CF-90C01BAA7903}" destId="{2D3BB0CE-E6FC-44B4-B6C4-828FE1D0713E}" srcOrd="1" destOrd="0" presId="urn:microsoft.com/office/officeart/2005/8/layout/target3"/>
    <dgm:cxn modelId="{A7D3B236-2092-4126-AC9B-93095D12309B}" type="presOf" srcId="{B4DD34FD-AA5E-4EF1-BCF5-42C3DD42E146}" destId="{891D0F43-DFCF-4CE1-8E57-14FD7BB26D19}" srcOrd="0" destOrd="0" presId="urn:microsoft.com/office/officeart/2005/8/layout/target3"/>
    <dgm:cxn modelId="{2D96D33C-FC73-4FE7-AD3C-0E5B97C62996}" type="presOf" srcId="{7191FA90-2C8A-433E-9740-E244D1E3150F}" destId="{589DA5BD-0C31-444F-A276-439E253C5B38}" srcOrd="0" destOrd="0" presId="urn:microsoft.com/office/officeart/2005/8/layout/target3"/>
    <dgm:cxn modelId="{F43F9C61-26FB-4BEE-8F9B-CF1EB87C21C5}" type="presOf" srcId="{B4DD34FD-AA5E-4EF1-BCF5-42C3DD42E146}" destId="{2D54EB0A-53FD-4A6C-9E58-E55CAAFA9D2B}" srcOrd="1" destOrd="0" presId="urn:microsoft.com/office/officeart/2005/8/layout/target3"/>
    <dgm:cxn modelId="{E0301042-604D-443E-9CFE-90AAE93DB718}" type="presOf" srcId="{312D943B-1517-4A32-A26C-A39BD7659CDA}" destId="{E2890EA6-3B16-453E-B496-4CBF081F2945}" srcOrd="1" destOrd="0" presId="urn:microsoft.com/office/officeart/2005/8/layout/target3"/>
    <dgm:cxn modelId="{C1AD4552-5014-454A-A37E-832C086D5C63}" type="presOf" srcId="{312D943B-1517-4A32-A26C-A39BD7659CDA}" destId="{18699459-D291-44D1-B235-73A71F5F695F}" srcOrd="0" destOrd="0" presId="urn:microsoft.com/office/officeart/2005/8/layout/target3"/>
    <dgm:cxn modelId="{48633989-29E6-4049-813D-FEB892106F6A}" srcId="{B0ABA643-1672-49B8-B556-FC770DE333DC}" destId="{312D943B-1517-4A32-A26C-A39BD7659CDA}" srcOrd="0" destOrd="0" parTransId="{91E0ECCE-619D-4AFD-BE50-C433CB027EC6}" sibTransId="{FCA1B6D5-2B8C-4482-A681-E56567D2AE64}"/>
    <dgm:cxn modelId="{A4CFEEB4-30FF-4EDB-91C6-21227EA03108}" srcId="{B0ABA643-1672-49B8-B556-FC770DE333DC}" destId="{DAE0BEEC-E875-4142-B6CF-90C01BAA7903}" srcOrd="1" destOrd="0" parTransId="{DE62B857-C643-4698-A9EF-0C9E20EFEDDD}" sibTransId="{14EE4297-6E29-4D13-A2C0-08217F3951F2}"/>
    <dgm:cxn modelId="{20FB19BA-8EFF-4BEC-8FD0-E19486BEC0C2}" srcId="{B0ABA643-1672-49B8-B556-FC770DE333DC}" destId="{9B6671D1-DA43-45FD-B6F5-F649AAC1A1A9}" srcOrd="3" destOrd="0" parTransId="{E7E04F5B-F973-4C29-897C-8534678870CD}" sibTransId="{BD64A9B2-73BF-4A46-9FC6-972FEB411B56}"/>
    <dgm:cxn modelId="{0BA300C7-1600-4903-9C5E-47A46D65FE35}" srcId="{B0ABA643-1672-49B8-B556-FC770DE333DC}" destId="{B4DD34FD-AA5E-4EF1-BCF5-42C3DD42E146}" srcOrd="2" destOrd="0" parTransId="{75CC05B7-1C29-4D46-BA04-6071C0F7776C}" sibTransId="{7AD8D323-7A83-4CA6-9C10-CBDDCC648045}"/>
    <dgm:cxn modelId="{105318CB-C15A-4CB2-B9AF-A404D9A3B08A}" type="presOf" srcId="{9B6671D1-DA43-45FD-B6F5-F649AAC1A1A9}" destId="{57EE3CE6-9D36-4C98-A9EC-842D121815FE}" srcOrd="1" destOrd="0" presId="urn:microsoft.com/office/officeart/2005/8/layout/target3"/>
    <dgm:cxn modelId="{51CCF3CD-6B52-41F9-864D-404B867A41AA}" type="presOf" srcId="{9B6671D1-DA43-45FD-B6F5-F649AAC1A1A9}" destId="{44A5EAB4-10E3-45B3-B94E-7BA052E71781}" srcOrd="0" destOrd="0" presId="urn:microsoft.com/office/officeart/2005/8/layout/target3"/>
    <dgm:cxn modelId="{9F156ED8-DF63-47F1-846E-EEA9A6996388}" type="presOf" srcId="{B0ABA643-1672-49B8-B556-FC770DE333DC}" destId="{FD99EDDA-C03F-47D3-91B8-1D4095188DC4}" srcOrd="0" destOrd="0" presId="urn:microsoft.com/office/officeart/2005/8/layout/target3"/>
    <dgm:cxn modelId="{3F4C28F2-D91D-47C3-A2F5-6A20D37B8CCA}" type="presOf" srcId="{DAE0BEEC-E875-4142-B6CF-90C01BAA7903}" destId="{05678B91-5A75-44B7-9645-0E38ADDB6C57}" srcOrd="0" destOrd="0" presId="urn:microsoft.com/office/officeart/2005/8/layout/target3"/>
    <dgm:cxn modelId="{622B99F6-9AB9-4D17-82BC-26368880B7BA}" srcId="{B0ABA643-1672-49B8-B556-FC770DE333DC}" destId="{7191FA90-2C8A-433E-9740-E244D1E3150F}" srcOrd="4" destOrd="0" parTransId="{29531A02-AE4C-4D60-996B-23E56C3D3595}" sibTransId="{08410D20-B650-4A9B-AFD3-2AEC9C0B955C}"/>
    <dgm:cxn modelId="{94C434AF-D867-4111-956B-56D17A42EFE0}" type="presParOf" srcId="{FD99EDDA-C03F-47D3-91B8-1D4095188DC4}" destId="{4113224A-7B2D-4E7F-A376-CF438D017401}" srcOrd="0" destOrd="0" presId="urn:microsoft.com/office/officeart/2005/8/layout/target3"/>
    <dgm:cxn modelId="{5FEF14C8-F244-4F70-A82B-267782B94EF6}" type="presParOf" srcId="{FD99EDDA-C03F-47D3-91B8-1D4095188DC4}" destId="{6DB5C49E-5059-4489-A803-EF430695A60C}" srcOrd="1" destOrd="0" presId="urn:microsoft.com/office/officeart/2005/8/layout/target3"/>
    <dgm:cxn modelId="{4A75ADAE-F3C3-4999-908D-DBF131982077}" type="presParOf" srcId="{FD99EDDA-C03F-47D3-91B8-1D4095188DC4}" destId="{18699459-D291-44D1-B235-73A71F5F695F}" srcOrd="2" destOrd="0" presId="urn:microsoft.com/office/officeart/2005/8/layout/target3"/>
    <dgm:cxn modelId="{530B7398-08D4-46AD-AB6F-D2DF3752218C}" type="presParOf" srcId="{FD99EDDA-C03F-47D3-91B8-1D4095188DC4}" destId="{81CBB72B-B966-442D-865C-68D36ABB0310}" srcOrd="3" destOrd="0" presId="urn:microsoft.com/office/officeart/2005/8/layout/target3"/>
    <dgm:cxn modelId="{7CDD1504-7A58-4FE8-942D-AA2D48BC5205}" type="presParOf" srcId="{FD99EDDA-C03F-47D3-91B8-1D4095188DC4}" destId="{82717511-5E07-42C2-8B89-12003DD8A014}" srcOrd="4" destOrd="0" presId="urn:microsoft.com/office/officeart/2005/8/layout/target3"/>
    <dgm:cxn modelId="{385B9B83-A3B0-4061-ADB6-58214EACE899}" type="presParOf" srcId="{FD99EDDA-C03F-47D3-91B8-1D4095188DC4}" destId="{05678B91-5A75-44B7-9645-0E38ADDB6C57}" srcOrd="5" destOrd="0" presId="urn:microsoft.com/office/officeart/2005/8/layout/target3"/>
    <dgm:cxn modelId="{80D219EF-8F2B-4BDF-A14A-6313CAB55D26}" type="presParOf" srcId="{FD99EDDA-C03F-47D3-91B8-1D4095188DC4}" destId="{AA0E57FF-106E-4101-AB97-8C9D64F7CBE9}" srcOrd="6" destOrd="0" presId="urn:microsoft.com/office/officeart/2005/8/layout/target3"/>
    <dgm:cxn modelId="{B28C7927-EDEB-4949-A0A4-238B2BCE46EC}" type="presParOf" srcId="{FD99EDDA-C03F-47D3-91B8-1D4095188DC4}" destId="{98E7E09E-89A3-4BB9-85FD-A424B254A018}" srcOrd="7" destOrd="0" presId="urn:microsoft.com/office/officeart/2005/8/layout/target3"/>
    <dgm:cxn modelId="{FA8A704E-0B85-4F0E-82FC-C2E84AB6C329}" type="presParOf" srcId="{FD99EDDA-C03F-47D3-91B8-1D4095188DC4}" destId="{891D0F43-DFCF-4CE1-8E57-14FD7BB26D19}" srcOrd="8" destOrd="0" presId="urn:microsoft.com/office/officeart/2005/8/layout/target3"/>
    <dgm:cxn modelId="{A69A099D-4440-427A-9949-A93BB83C16C7}" type="presParOf" srcId="{FD99EDDA-C03F-47D3-91B8-1D4095188DC4}" destId="{EE780969-A49B-42CB-B812-EAB8B38B02B0}" srcOrd="9" destOrd="0" presId="urn:microsoft.com/office/officeart/2005/8/layout/target3"/>
    <dgm:cxn modelId="{7EBD2A2E-03CD-41FE-AEBE-2DC8CCAFAC4C}" type="presParOf" srcId="{FD99EDDA-C03F-47D3-91B8-1D4095188DC4}" destId="{BE614C2B-1DA1-46A7-B866-0365EE07ACCD}" srcOrd="10" destOrd="0" presId="urn:microsoft.com/office/officeart/2005/8/layout/target3"/>
    <dgm:cxn modelId="{9263803B-A021-43CC-8644-E71BCCE734FC}" type="presParOf" srcId="{FD99EDDA-C03F-47D3-91B8-1D4095188DC4}" destId="{44A5EAB4-10E3-45B3-B94E-7BA052E71781}" srcOrd="11" destOrd="0" presId="urn:microsoft.com/office/officeart/2005/8/layout/target3"/>
    <dgm:cxn modelId="{0827A2DE-368E-4827-B03A-FB2DD1F5CDF6}" type="presParOf" srcId="{FD99EDDA-C03F-47D3-91B8-1D4095188DC4}" destId="{2F051295-1F49-4D86-A502-324C49C4C743}" srcOrd="12" destOrd="0" presId="urn:microsoft.com/office/officeart/2005/8/layout/target3"/>
    <dgm:cxn modelId="{69046320-1011-4F30-A199-070478DCE676}" type="presParOf" srcId="{FD99EDDA-C03F-47D3-91B8-1D4095188DC4}" destId="{8B81C440-9523-41DE-9B79-A18D5C94B699}" srcOrd="13" destOrd="0" presId="urn:microsoft.com/office/officeart/2005/8/layout/target3"/>
    <dgm:cxn modelId="{BE8E34F4-D811-4165-A35D-A5EA9EC619EB}" type="presParOf" srcId="{FD99EDDA-C03F-47D3-91B8-1D4095188DC4}" destId="{589DA5BD-0C31-444F-A276-439E253C5B38}" srcOrd="14" destOrd="0" presId="urn:microsoft.com/office/officeart/2005/8/layout/target3"/>
    <dgm:cxn modelId="{29075671-98F5-4E5B-9149-048776A53D6A}" type="presParOf" srcId="{FD99EDDA-C03F-47D3-91B8-1D4095188DC4}" destId="{E2890EA6-3B16-453E-B496-4CBF081F2945}" srcOrd="15" destOrd="0" presId="urn:microsoft.com/office/officeart/2005/8/layout/target3"/>
    <dgm:cxn modelId="{814248A7-4C64-4E08-8969-0BCEC1C8C29D}" type="presParOf" srcId="{FD99EDDA-C03F-47D3-91B8-1D4095188DC4}" destId="{2D3BB0CE-E6FC-44B4-B6C4-828FE1D0713E}" srcOrd="16" destOrd="0" presId="urn:microsoft.com/office/officeart/2005/8/layout/target3"/>
    <dgm:cxn modelId="{85C58B4F-C6B5-42F8-92D9-C400AA624ED5}" type="presParOf" srcId="{FD99EDDA-C03F-47D3-91B8-1D4095188DC4}" destId="{2D54EB0A-53FD-4A6C-9E58-E55CAAFA9D2B}" srcOrd="17" destOrd="0" presId="urn:microsoft.com/office/officeart/2005/8/layout/target3"/>
    <dgm:cxn modelId="{0F69A531-4455-4FF8-BDE6-8A42759F8DDF}" type="presParOf" srcId="{FD99EDDA-C03F-47D3-91B8-1D4095188DC4}" destId="{57EE3CE6-9D36-4C98-A9EC-842D121815FE}" srcOrd="18" destOrd="0" presId="urn:microsoft.com/office/officeart/2005/8/layout/target3"/>
    <dgm:cxn modelId="{AEB03B39-AA2E-444C-A786-6FFB21D15AE7}" type="presParOf" srcId="{FD99EDDA-C03F-47D3-91B8-1D4095188DC4}" destId="{11821462-790F-4879-A304-6E5758E567A0}"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9B3D81-BA8D-478E-96F1-7178F9AD5ABD}"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IN"/>
        </a:p>
      </dgm:t>
    </dgm:pt>
    <dgm:pt modelId="{21415A5B-C596-4D5E-9AEF-6431A762D76F}">
      <dgm:prSet custT="1"/>
      <dgm:spPr/>
      <dgm:t>
        <a:bodyPr/>
        <a:lstStyle/>
        <a:p>
          <a:r>
            <a:rPr lang="en-US" sz="2000" dirty="0">
              <a:latin typeface="Times New Roman" panose="02020603050405020304" pitchFamily="18" charset="0"/>
              <a:cs typeface="Times New Roman" panose="02020603050405020304" pitchFamily="18" charset="0"/>
            </a:rPr>
            <a:t>The interquartile range also called the </a:t>
          </a:r>
          <a:r>
            <a:rPr lang="en-US" sz="2000" dirty="0" err="1">
              <a:latin typeface="Times New Roman" panose="02020603050405020304" pitchFamily="18" charset="0"/>
              <a:cs typeface="Times New Roman" panose="02020603050405020304" pitchFamily="18" charset="0"/>
            </a:rPr>
            <a:t>midspread</a:t>
          </a:r>
          <a:endParaRPr lang="en-IN" sz="2000" dirty="0">
            <a:latin typeface="Times New Roman" panose="02020603050405020304" pitchFamily="18" charset="0"/>
            <a:cs typeface="Times New Roman" panose="02020603050405020304" pitchFamily="18" charset="0"/>
          </a:endParaRPr>
        </a:p>
      </dgm:t>
    </dgm:pt>
    <dgm:pt modelId="{FD00AF46-7B3F-4FC9-964C-B4357EA87758}" type="parTrans" cxnId="{0F76CA69-3BA0-4981-9719-16C49E43B6A7}">
      <dgm:prSet/>
      <dgm:spPr/>
      <dgm:t>
        <a:bodyPr/>
        <a:lstStyle/>
        <a:p>
          <a:endParaRPr lang="en-IN"/>
        </a:p>
      </dgm:t>
    </dgm:pt>
    <dgm:pt modelId="{5624EFA7-89A6-4AC0-B0F8-1A5CD15DEA6E}" type="sibTrans" cxnId="{0F76CA69-3BA0-4981-9719-16C49E43B6A7}">
      <dgm:prSet/>
      <dgm:spPr/>
      <dgm:t>
        <a:bodyPr/>
        <a:lstStyle/>
        <a:p>
          <a:endParaRPr lang="en-IN"/>
        </a:p>
      </dgm:t>
    </dgm:pt>
    <dgm:pt modelId="{3091A0FE-C3CB-4634-9997-588E15438249}">
      <dgm:prSet custT="1"/>
      <dgm:spPr/>
      <dgm:t>
        <a:bodyPr/>
        <a:lstStyle/>
        <a:p>
          <a:r>
            <a:rPr lang="en-US" sz="2400" dirty="0">
              <a:latin typeface="Times New Roman" panose="02020603050405020304" pitchFamily="18" charset="0"/>
              <a:cs typeface="Times New Roman" panose="02020603050405020304" pitchFamily="18" charset="0"/>
            </a:rPr>
            <a:t>It will be dividing data set into quartiles.</a:t>
          </a:r>
          <a:endParaRPr lang="en-IN" sz="2400" dirty="0">
            <a:latin typeface="Times New Roman" panose="02020603050405020304" pitchFamily="18" charset="0"/>
            <a:cs typeface="Times New Roman" panose="02020603050405020304" pitchFamily="18" charset="0"/>
          </a:endParaRPr>
        </a:p>
      </dgm:t>
    </dgm:pt>
    <dgm:pt modelId="{2105B5F4-CD8B-489E-A1A7-74551B238FA6}" type="parTrans" cxnId="{0B797F52-8141-4D87-88EF-30969DD3070B}">
      <dgm:prSet/>
      <dgm:spPr/>
      <dgm:t>
        <a:bodyPr/>
        <a:lstStyle/>
        <a:p>
          <a:endParaRPr lang="en-IN"/>
        </a:p>
      </dgm:t>
    </dgm:pt>
    <dgm:pt modelId="{F868E5C6-D43A-4FD4-ACA0-4124262B4B0A}" type="sibTrans" cxnId="{0B797F52-8141-4D87-88EF-30969DD3070B}">
      <dgm:prSet/>
      <dgm:spPr/>
      <dgm:t>
        <a:bodyPr/>
        <a:lstStyle/>
        <a:p>
          <a:endParaRPr lang="en-IN"/>
        </a:p>
      </dgm:t>
    </dgm:pt>
    <dgm:pt modelId="{8C92F619-FB80-457D-9136-58D9984DB613}">
      <dgm:prSet custT="1"/>
      <dgm:spPr/>
      <dgm:t>
        <a:bodyPr/>
        <a:lstStyle/>
        <a:p>
          <a:r>
            <a:rPr lang="en-US" sz="2400" dirty="0">
              <a:latin typeface="Times New Roman" panose="02020603050405020304" pitchFamily="18" charset="0"/>
              <a:cs typeface="Times New Roman" panose="02020603050405020304" pitchFamily="18" charset="0"/>
            </a:rPr>
            <a:t>Quartiles will be divided into four equal parts.</a:t>
          </a:r>
          <a:endParaRPr lang="en-IN" sz="2400" dirty="0">
            <a:latin typeface="Times New Roman" panose="02020603050405020304" pitchFamily="18" charset="0"/>
            <a:cs typeface="Times New Roman" panose="02020603050405020304" pitchFamily="18" charset="0"/>
          </a:endParaRPr>
        </a:p>
      </dgm:t>
    </dgm:pt>
    <dgm:pt modelId="{09390ADE-E23D-46A7-A45C-3B5890B66185}" type="parTrans" cxnId="{3BDE728C-B350-48F8-B27C-F5F3CD0616AC}">
      <dgm:prSet/>
      <dgm:spPr/>
      <dgm:t>
        <a:bodyPr/>
        <a:lstStyle/>
        <a:p>
          <a:endParaRPr lang="en-IN"/>
        </a:p>
      </dgm:t>
    </dgm:pt>
    <dgm:pt modelId="{1C2AB801-DA87-40E6-99E3-8D5BED7A3A0D}" type="sibTrans" cxnId="{3BDE728C-B350-48F8-B27C-F5F3CD0616AC}">
      <dgm:prSet/>
      <dgm:spPr/>
      <dgm:t>
        <a:bodyPr/>
        <a:lstStyle/>
        <a:p>
          <a:endParaRPr lang="en-IN"/>
        </a:p>
      </dgm:t>
    </dgm:pt>
    <dgm:pt modelId="{FA9947BA-3EE5-46F0-A82B-28B7444FAA3C}">
      <dgm:prSet/>
      <dgm:spPr/>
      <dgm:t>
        <a:bodyPr/>
        <a:lstStyle/>
        <a:p>
          <a:r>
            <a:rPr lang="en-US" dirty="0">
              <a:latin typeface="Times New Roman" panose="02020603050405020304" pitchFamily="18" charset="0"/>
              <a:cs typeface="Times New Roman" panose="02020603050405020304" pitchFamily="18" charset="0"/>
            </a:rPr>
            <a:t>The separated parts will be denoted by Q1,Q2 and Q3.</a:t>
          </a:r>
          <a:endParaRPr lang="en-IN" dirty="0">
            <a:latin typeface="Times New Roman" panose="02020603050405020304" pitchFamily="18" charset="0"/>
            <a:cs typeface="Times New Roman" panose="02020603050405020304" pitchFamily="18" charset="0"/>
          </a:endParaRPr>
        </a:p>
      </dgm:t>
    </dgm:pt>
    <dgm:pt modelId="{0F47E666-132D-4D22-B5FF-209390826F0D}" type="parTrans" cxnId="{79AC07F0-2F91-463E-AF62-154BB32E2457}">
      <dgm:prSet/>
      <dgm:spPr/>
      <dgm:t>
        <a:bodyPr/>
        <a:lstStyle/>
        <a:p>
          <a:endParaRPr lang="en-IN"/>
        </a:p>
      </dgm:t>
    </dgm:pt>
    <dgm:pt modelId="{C899931B-55ED-4475-B641-B3758A73BB39}" type="sibTrans" cxnId="{79AC07F0-2F91-463E-AF62-154BB32E2457}">
      <dgm:prSet/>
      <dgm:spPr/>
      <dgm:t>
        <a:bodyPr/>
        <a:lstStyle/>
        <a:p>
          <a:endParaRPr lang="en-IN"/>
        </a:p>
      </dgm:t>
    </dgm:pt>
    <dgm:pt modelId="{7C3CDD8A-14C1-42B2-8AF0-18564AB40512}" type="pres">
      <dgm:prSet presAssocID="{349B3D81-BA8D-478E-96F1-7178F9AD5ABD}" presName="Name0" presStyleCnt="0">
        <dgm:presLayoutVars>
          <dgm:dir/>
          <dgm:animLvl val="lvl"/>
          <dgm:resizeHandles val="exact"/>
        </dgm:presLayoutVars>
      </dgm:prSet>
      <dgm:spPr/>
    </dgm:pt>
    <dgm:pt modelId="{1EAE7444-C9D8-459C-B5B0-3C17A163CD9A}" type="pres">
      <dgm:prSet presAssocID="{21415A5B-C596-4D5E-9AEF-6431A762D76F}" presName="composite" presStyleCnt="0"/>
      <dgm:spPr/>
    </dgm:pt>
    <dgm:pt modelId="{B1B353FF-4663-434E-B6C6-24954119B393}" type="pres">
      <dgm:prSet presAssocID="{21415A5B-C596-4D5E-9AEF-6431A762D76F}" presName="parTx" presStyleLbl="alignNode1" presStyleIdx="0" presStyleCnt="4">
        <dgm:presLayoutVars>
          <dgm:chMax val="0"/>
          <dgm:chPref val="0"/>
          <dgm:bulletEnabled val="1"/>
        </dgm:presLayoutVars>
      </dgm:prSet>
      <dgm:spPr/>
    </dgm:pt>
    <dgm:pt modelId="{9EA5FE4E-2728-49CF-9AFF-5F113B1ED428}" type="pres">
      <dgm:prSet presAssocID="{21415A5B-C596-4D5E-9AEF-6431A762D76F}" presName="desTx" presStyleLbl="alignAccFollowNode1" presStyleIdx="0" presStyleCnt="4">
        <dgm:presLayoutVars>
          <dgm:bulletEnabled val="1"/>
        </dgm:presLayoutVars>
      </dgm:prSet>
      <dgm:spPr/>
    </dgm:pt>
    <dgm:pt modelId="{E0685556-91F7-4713-93E5-32390837DD12}" type="pres">
      <dgm:prSet presAssocID="{5624EFA7-89A6-4AC0-B0F8-1A5CD15DEA6E}" presName="space" presStyleCnt="0"/>
      <dgm:spPr/>
    </dgm:pt>
    <dgm:pt modelId="{76BE0329-C564-4CEB-8D63-43D4AB2882E5}" type="pres">
      <dgm:prSet presAssocID="{3091A0FE-C3CB-4634-9997-588E15438249}" presName="composite" presStyleCnt="0"/>
      <dgm:spPr/>
    </dgm:pt>
    <dgm:pt modelId="{C9C3E42D-F97B-4604-9511-412C9797D7A3}" type="pres">
      <dgm:prSet presAssocID="{3091A0FE-C3CB-4634-9997-588E15438249}" presName="parTx" presStyleLbl="alignNode1" presStyleIdx="1" presStyleCnt="4">
        <dgm:presLayoutVars>
          <dgm:chMax val="0"/>
          <dgm:chPref val="0"/>
          <dgm:bulletEnabled val="1"/>
        </dgm:presLayoutVars>
      </dgm:prSet>
      <dgm:spPr/>
    </dgm:pt>
    <dgm:pt modelId="{9CBDA7F8-51DE-405D-ABDD-1EC73C2946A7}" type="pres">
      <dgm:prSet presAssocID="{3091A0FE-C3CB-4634-9997-588E15438249}" presName="desTx" presStyleLbl="alignAccFollowNode1" presStyleIdx="1" presStyleCnt="4">
        <dgm:presLayoutVars>
          <dgm:bulletEnabled val="1"/>
        </dgm:presLayoutVars>
      </dgm:prSet>
      <dgm:spPr/>
    </dgm:pt>
    <dgm:pt modelId="{4300058F-9256-4867-A502-7DA6A6977E92}" type="pres">
      <dgm:prSet presAssocID="{F868E5C6-D43A-4FD4-ACA0-4124262B4B0A}" presName="space" presStyleCnt="0"/>
      <dgm:spPr/>
    </dgm:pt>
    <dgm:pt modelId="{89DD4A9B-C603-4665-9419-35FD617E41CA}" type="pres">
      <dgm:prSet presAssocID="{8C92F619-FB80-457D-9136-58D9984DB613}" presName="composite" presStyleCnt="0"/>
      <dgm:spPr/>
    </dgm:pt>
    <dgm:pt modelId="{8E099D08-3370-4FCD-9493-8CA141FC1613}" type="pres">
      <dgm:prSet presAssocID="{8C92F619-FB80-457D-9136-58D9984DB613}" presName="parTx" presStyleLbl="alignNode1" presStyleIdx="2" presStyleCnt="4">
        <dgm:presLayoutVars>
          <dgm:chMax val="0"/>
          <dgm:chPref val="0"/>
          <dgm:bulletEnabled val="1"/>
        </dgm:presLayoutVars>
      </dgm:prSet>
      <dgm:spPr/>
    </dgm:pt>
    <dgm:pt modelId="{DB7D3F4C-4F63-4068-BCCA-E8B6F60F0654}" type="pres">
      <dgm:prSet presAssocID="{8C92F619-FB80-457D-9136-58D9984DB613}" presName="desTx" presStyleLbl="alignAccFollowNode1" presStyleIdx="2" presStyleCnt="4">
        <dgm:presLayoutVars>
          <dgm:bulletEnabled val="1"/>
        </dgm:presLayoutVars>
      </dgm:prSet>
      <dgm:spPr/>
    </dgm:pt>
    <dgm:pt modelId="{88D2B2F2-9F31-41E1-A19E-CA7AE014E82E}" type="pres">
      <dgm:prSet presAssocID="{1C2AB801-DA87-40E6-99E3-8D5BED7A3A0D}" presName="space" presStyleCnt="0"/>
      <dgm:spPr/>
    </dgm:pt>
    <dgm:pt modelId="{1C6DC48F-66C4-4EDE-B20C-005CB5461577}" type="pres">
      <dgm:prSet presAssocID="{FA9947BA-3EE5-46F0-A82B-28B7444FAA3C}" presName="composite" presStyleCnt="0"/>
      <dgm:spPr/>
    </dgm:pt>
    <dgm:pt modelId="{5174C7F9-E288-49CA-9296-52081A8AA849}" type="pres">
      <dgm:prSet presAssocID="{FA9947BA-3EE5-46F0-A82B-28B7444FAA3C}" presName="parTx" presStyleLbl="alignNode1" presStyleIdx="3" presStyleCnt="4">
        <dgm:presLayoutVars>
          <dgm:chMax val="0"/>
          <dgm:chPref val="0"/>
          <dgm:bulletEnabled val="1"/>
        </dgm:presLayoutVars>
      </dgm:prSet>
      <dgm:spPr/>
    </dgm:pt>
    <dgm:pt modelId="{5ADECBB0-89A5-42B3-B037-CBBDC30B4BCE}" type="pres">
      <dgm:prSet presAssocID="{FA9947BA-3EE5-46F0-A82B-28B7444FAA3C}" presName="desTx" presStyleLbl="alignAccFollowNode1" presStyleIdx="3" presStyleCnt="4">
        <dgm:presLayoutVars>
          <dgm:bulletEnabled val="1"/>
        </dgm:presLayoutVars>
      </dgm:prSet>
      <dgm:spPr/>
    </dgm:pt>
  </dgm:ptLst>
  <dgm:cxnLst>
    <dgm:cxn modelId="{CF65A222-4052-440D-8570-E9FD16BB8626}" type="presOf" srcId="{21415A5B-C596-4D5E-9AEF-6431A762D76F}" destId="{B1B353FF-4663-434E-B6C6-24954119B393}" srcOrd="0" destOrd="0" presId="urn:microsoft.com/office/officeart/2005/8/layout/hList1"/>
    <dgm:cxn modelId="{34CE6735-BCC0-4CE0-BDBF-90C969A4BDCE}" type="presOf" srcId="{FA9947BA-3EE5-46F0-A82B-28B7444FAA3C}" destId="{5174C7F9-E288-49CA-9296-52081A8AA849}" srcOrd="0" destOrd="0" presId="urn:microsoft.com/office/officeart/2005/8/layout/hList1"/>
    <dgm:cxn modelId="{1B353563-FD18-4E63-9E05-8F2E76C096D8}" type="presOf" srcId="{8C92F619-FB80-457D-9136-58D9984DB613}" destId="{8E099D08-3370-4FCD-9493-8CA141FC1613}" srcOrd="0" destOrd="0" presId="urn:microsoft.com/office/officeart/2005/8/layout/hList1"/>
    <dgm:cxn modelId="{0F76CA69-3BA0-4981-9719-16C49E43B6A7}" srcId="{349B3D81-BA8D-478E-96F1-7178F9AD5ABD}" destId="{21415A5B-C596-4D5E-9AEF-6431A762D76F}" srcOrd="0" destOrd="0" parTransId="{FD00AF46-7B3F-4FC9-964C-B4357EA87758}" sibTransId="{5624EFA7-89A6-4AC0-B0F8-1A5CD15DEA6E}"/>
    <dgm:cxn modelId="{0B797F52-8141-4D87-88EF-30969DD3070B}" srcId="{349B3D81-BA8D-478E-96F1-7178F9AD5ABD}" destId="{3091A0FE-C3CB-4634-9997-588E15438249}" srcOrd="1" destOrd="0" parTransId="{2105B5F4-CD8B-489E-A1A7-74551B238FA6}" sibTransId="{F868E5C6-D43A-4FD4-ACA0-4124262B4B0A}"/>
    <dgm:cxn modelId="{3BDE728C-B350-48F8-B27C-F5F3CD0616AC}" srcId="{349B3D81-BA8D-478E-96F1-7178F9AD5ABD}" destId="{8C92F619-FB80-457D-9136-58D9984DB613}" srcOrd="2" destOrd="0" parTransId="{09390ADE-E23D-46A7-A45C-3B5890B66185}" sibTransId="{1C2AB801-DA87-40E6-99E3-8D5BED7A3A0D}"/>
    <dgm:cxn modelId="{B7739EB2-7D61-4E1A-88F3-B3D5EFF96392}" type="presOf" srcId="{3091A0FE-C3CB-4634-9997-588E15438249}" destId="{C9C3E42D-F97B-4604-9511-412C9797D7A3}" srcOrd="0" destOrd="0" presId="urn:microsoft.com/office/officeart/2005/8/layout/hList1"/>
    <dgm:cxn modelId="{CCCB0DCB-8695-48E6-89BF-E05309BFE6EB}" type="presOf" srcId="{349B3D81-BA8D-478E-96F1-7178F9AD5ABD}" destId="{7C3CDD8A-14C1-42B2-8AF0-18564AB40512}" srcOrd="0" destOrd="0" presId="urn:microsoft.com/office/officeart/2005/8/layout/hList1"/>
    <dgm:cxn modelId="{79AC07F0-2F91-463E-AF62-154BB32E2457}" srcId="{349B3D81-BA8D-478E-96F1-7178F9AD5ABD}" destId="{FA9947BA-3EE5-46F0-A82B-28B7444FAA3C}" srcOrd="3" destOrd="0" parTransId="{0F47E666-132D-4D22-B5FF-209390826F0D}" sibTransId="{C899931B-55ED-4475-B641-B3758A73BB39}"/>
    <dgm:cxn modelId="{C63BD89E-4796-4D70-A789-ADB6D7A56DB7}" type="presParOf" srcId="{7C3CDD8A-14C1-42B2-8AF0-18564AB40512}" destId="{1EAE7444-C9D8-459C-B5B0-3C17A163CD9A}" srcOrd="0" destOrd="0" presId="urn:microsoft.com/office/officeart/2005/8/layout/hList1"/>
    <dgm:cxn modelId="{FBFDBF81-9715-427B-BEC9-4094218DBB38}" type="presParOf" srcId="{1EAE7444-C9D8-459C-B5B0-3C17A163CD9A}" destId="{B1B353FF-4663-434E-B6C6-24954119B393}" srcOrd="0" destOrd="0" presId="urn:microsoft.com/office/officeart/2005/8/layout/hList1"/>
    <dgm:cxn modelId="{670F3340-6318-42BF-BA92-7D61B2FC38A2}" type="presParOf" srcId="{1EAE7444-C9D8-459C-B5B0-3C17A163CD9A}" destId="{9EA5FE4E-2728-49CF-9AFF-5F113B1ED428}" srcOrd="1" destOrd="0" presId="urn:microsoft.com/office/officeart/2005/8/layout/hList1"/>
    <dgm:cxn modelId="{F3CB9023-0329-47E8-8688-1FD43DE982CA}" type="presParOf" srcId="{7C3CDD8A-14C1-42B2-8AF0-18564AB40512}" destId="{E0685556-91F7-4713-93E5-32390837DD12}" srcOrd="1" destOrd="0" presId="urn:microsoft.com/office/officeart/2005/8/layout/hList1"/>
    <dgm:cxn modelId="{34C23E65-BE9F-4485-91F8-114424FADB27}" type="presParOf" srcId="{7C3CDD8A-14C1-42B2-8AF0-18564AB40512}" destId="{76BE0329-C564-4CEB-8D63-43D4AB2882E5}" srcOrd="2" destOrd="0" presId="urn:microsoft.com/office/officeart/2005/8/layout/hList1"/>
    <dgm:cxn modelId="{CA0BF23B-3CF3-4D17-AF7B-1522DB6957FA}" type="presParOf" srcId="{76BE0329-C564-4CEB-8D63-43D4AB2882E5}" destId="{C9C3E42D-F97B-4604-9511-412C9797D7A3}" srcOrd="0" destOrd="0" presId="urn:microsoft.com/office/officeart/2005/8/layout/hList1"/>
    <dgm:cxn modelId="{85622EE9-5D5F-43AA-A76C-4EDFE7C0819A}" type="presParOf" srcId="{76BE0329-C564-4CEB-8D63-43D4AB2882E5}" destId="{9CBDA7F8-51DE-405D-ABDD-1EC73C2946A7}" srcOrd="1" destOrd="0" presId="urn:microsoft.com/office/officeart/2005/8/layout/hList1"/>
    <dgm:cxn modelId="{8C2BF08F-EF01-4308-8113-B99E00572604}" type="presParOf" srcId="{7C3CDD8A-14C1-42B2-8AF0-18564AB40512}" destId="{4300058F-9256-4867-A502-7DA6A6977E92}" srcOrd="3" destOrd="0" presId="urn:microsoft.com/office/officeart/2005/8/layout/hList1"/>
    <dgm:cxn modelId="{23A6FA5B-6FC5-42AE-B768-A8A04072DCE0}" type="presParOf" srcId="{7C3CDD8A-14C1-42B2-8AF0-18564AB40512}" destId="{89DD4A9B-C603-4665-9419-35FD617E41CA}" srcOrd="4" destOrd="0" presId="urn:microsoft.com/office/officeart/2005/8/layout/hList1"/>
    <dgm:cxn modelId="{50DA09BE-4A03-4CAA-8484-F3D59D0AE1E8}" type="presParOf" srcId="{89DD4A9B-C603-4665-9419-35FD617E41CA}" destId="{8E099D08-3370-4FCD-9493-8CA141FC1613}" srcOrd="0" destOrd="0" presId="urn:microsoft.com/office/officeart/2005/8/layout/hList1"/>
    <dgm:cxn modelId="{0092F123-EEFF-4B0E-9137-87B2A1B2B9B0}" type="presParOf" srcId="{89DD4A9B-C603-4665-9419-35FD617E41CA}" destId="{DB7D3F4C-4F63-4068-BCCA-E8B6F60F0654}" srcOrd="1" destOrd="0" presId="urn:microsoft.com/office/officeart/2005/8/layout/hList1"/>
    <dgm:cxn modelId="{C56DD020-3164-45EC-9199-F8628BDF7D0E}" type="presParOf" srcId="{7C3CDD8A-14C1-42B2-8AF0-18564AB40512}" destId="{88D2B2F2-9F31-41E1-A19E-CA7AE014E82E}" srcOrd="5" destOrd="0" presId="urn:microsoft.com/office/officeart/2005/8/layout/hList1"/>
    <dgm:cxn modelId="{D8287A28-A6D7-4E3C-848C-71151D03BDA7}" type="presParOf" srcId="{7C3CDD8A-14C1-42B2-8AF0-18564AB40512}" destId="{1C6DC48F-66C4-4EDE-B20C-005CB5461577}" srcOrd="6" destOrd="0" presId="urn:microsoft.com/office/officeart/2005/8/layout/hList1"/>
    <dgm:cxn modelId="{196AEDC4-8216-4603-986E-50EED8589C44}" type="presParOf" srcId="{1C6DC48F-66C4-4EDE-B20C-005CB5461577}" destId="{5174C7F9-E288-49CA-9296-52081A8AA849}" srcOrd="0" destOrd="0" presId="urn:microsoft.com/office/officeart/2005/8/layout/hList1"/>
    <dgm:cxn modelId="{434D006A-CA6B-439F-A8A3-FD2D19C47CDF}" type="presParOf" srcId="{1C6DC48F-66C4-4EDE-B20C-005CB5461577}" destId="{5ADECBB0-89A5-42B3-B037-CBBDC30B4BC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8A6EF-41A8-4C53-81EF-9A15464F70B4}"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IN"/>
        </a:p>
      </dgm:t>
    </dgm:pt>
    <dgm:pt modelId="{95C56719-22DC-45AE-BEAD-77A3CF7B29BE}">
      <dgm:prSet/>
      <dgm:spPr/>
      <dgm:t>
        <a:bodyPr/>
        <a:lstStyle/>
        <a:p>
          <a:r>
            <a:rPr lang="en-US" dirty="0">
              <a:latin typeface="Times New Roman" panose="02020603050405020304" pitchFamily="18" charset="0"/>
              <a:cs typeface="Times New Roman" panose="02020603050405020304" pitchFamily="18" charset="0"/>
            </a:rPr>
            <a:t>Data can be plotted into a histogram to have a general idea of its shape or distribution.</a:t>
          </a:r>
          <a:endParaRPr lang="en-IN" dirty="0">
            <a:latin typeface="Times New Roman" panose="02020603050405020304" pitchFamily="18" charset="0"/>
            <a:cs typeface="Times New Roman" panose="02020603050405020304" pitchFamily="18" charset="0"/>
          </a:endParaRPr>
        </a:p>
      </dgm:t>
    </dgm:pt>
    <dgm:pt modelId="{FC510A8F-564F-4768-90A3-2C538A5CD065}" type="parTrans" cxnId="{4048B7C3-9F30-4BC3-81E4-675D2B8BFCA7}">
      <dgm:prSet/>
      <dgm:spPr/>
      <dgm:t>
        <a:bodyPr/>
        <a:lstStyle/>
        <a:p>
          <a:endParaRPr lang="en-IN"/>
        </a:p>
      </dgm:t>
    </dgm:pt>
    <dgm:pt modelId="{10082AFE-C8B1-46C4-A66F-FF6EFD8EBFD7}" type="sibTrans" cxnId="{4048B7C3-9F30-4BC3-81E4-675D2B8BFCA7}">
      <dgm:prSet/>
      <dgm:spPr/>
      <dgm:t>
        <a:bodyPr/>
        <a:lstStyle/>
        <a:p>
          <a:endParaRPr lang="en-IN"/>
        </a:p>
      </dgm:t>
    </dgm:pt>
    <dgm:pt modelId="{E3A460E8-EEF0-4AFA-922E-6BEDE3FCA28E}">
      <dgm:prSet/>
      <dgm:spPr/>
      <dgm:t>
        <a:bodyPr/>
        <a:lstStyle/>
        <a:p>
          <a:r>
            <a:rPr lang="en-US" dirty="0">
              <a:latin typeface="Times New Roman" panose="02020603050405020304" pitchFamily="18" charset="0"/>
              <a:cs typeface="Times New Roman" panose="02020603050405020304" pitchFamily="18" charset="0"/>
            </a:rPr>
            <a:t>The shape can reveal a lot of information about the data.</a:t>
          </a:r>
          <a:endParaRPr lang="en-IN" dirty="0">
            <a:latin typeface="Times New Roman" panose="02020603050405020304" pitchFamily="18" charset="0"/>
            <a:cs typeface="Times New Roman" panose="02020603050405020304" pitchFamily="18" charset="0"/>
          </a:endParaRPr>
        </a:p>
      </dgm:t>
    </dgm:pt>
    <dgm:pt modelId="{59B73E0A-F24B-4E14-BB02-76D2BBAFCE4F}" type="parTrans" cxnId="{ABFEE16E-F581-42F7-83C5-C37F7C59CF4F}">
      <dgm:prSet/>
      <dgm:spPr/>
      <dgm:t>
        <a:bodyPr/>
        <a:lstStyle/>
        <a:p>
          <a:endParaRPr lang="en-IN"/>
        </a:p>
      </dgm:t>
    </dgm:pt>
    <dgm:pt modelId="{C2323BF4-34F3-478E-B08A-D10E868A1BC8}" type="sibTrans" cxnId="{ABFEE16E-F581-42F7-83C5-C37F7C59CF4F}">
      <dgm:prSet/>
      <dgm:spPr/>
      <dgm:t>
        <a:bodyPr/>
        <a:lstStyle/>
        <a:p>
          <a:endParaRPr lang="en-IN"/>
        </a:p>
      </dgm:t>
    </dgm:pt>
    <dgm:pt modelId="{1AA9F0CC-D66D-4271-AFF8-0703E2ECE7A2}">
      <dgm:prSet custT="1"/>
      <dgm:spPr/>
      <dgm:t>
        <a:bodyPr/>
        <a:lstStyle/>
        <a:p>
          <a:r>
            <a:rPr lang="en-US" sz="2000" dirty="0">
              <a:latin typeface="Times New Roman" panose="02020603050405020304" pitchFamily="18" charset="0"/>
              <a:cs typeface="Times New Roman" panose="02020603050405020304" pitchFamily="18" charset="0"/>
            </a:rPr>
            <a:t>Two common statistics that measure the shape of the data.</a:t>
          </a:r>
          <a:endParaRPr lang="en-IN" sz="2000" dirty="0">
            <a:latin typeface="Times New Roman" panose="02020603050405020304" pitchFamily="18" charset="0"/>
            <a:cs typeface="Times New Roman" panose="02020603050405020304" pitchFamily="18" charset="0"/>
          </a:endParaRPr>
        </a:p>
      </dgm:t>
    </dgm:pt>
    <dgm:pt modelId="{E47AF4DF-95B5-4140-BB61-9754C8B736AC}" type="parTrans" cxnId="{48DF5619-2FD9-4250-B909-A52B868BA85D}">
      <dgm:prSet/>
      <dgm:spPr/>
      <dgm:t>
        <a:bodyPr/>
        <a:lstStyle/>
        <a:p>
          <a:endParaRPr lang="en-IN"/>
        </a:p>
      </dgm:t>
    </dgm:pt>
    <dgm:pt modelId="{2D3EABA4-0ED7-4D0B-8A61-CC50732F32EE}" type="sibTrans" cxnId="{48DF5619-2FD9-4250-B909-A52B868BA85D}">
      <dgm:prSet/>
      <dgm:spPr/>
      <dgm:t>
        <a:bodyPr/>
        <a:lstStyle/>
        <a:p>
          <a:endParaRPr lang="en-IN"/>
        </a:p>
      </dgm:t>
    </dgm:pt>
    <dgm:pt modelId="{CDC002A8-F7BC-40A1-A868-B2122E89F9C2}">
      <dgm:prSet custT="1"/>
      <dgm:spPr/>
      <dgm:t>
        <a:bodyPr/>
        <a:lstStyle/>
        <a:p>
          <a:r>
            <a:rPr lang="en-US" sz="2000" dirty="0">
              <a:latin typeface="Times New Roman" panose="02020603050405020304" pitchFamily="18" charset="0"/>
              <a:cs typeface="Times New Roman" panose="02020603050405020304" pitchFamily="18" charset="0"/>
            </a:rPr>
            <a:t>-skewness</a:t>
          </a:r>
          <a:endParaRPr lang="en-IN" sz="2000" dirty="0">
            <a:latin typeface="Times New Roman" panose="02020603050405020304" pitchFamily="18" charset="0"/>
            <a:cs typeface="Times New Roman" panose="02020603050405020304" pitchFamily="18" charset="0"/>
          </a:endParaRPr>
        </a:p>
      </dgm:t>
    </dgm:pt>
    <dgm:pt modelId="{2C96DF3D-C5F7-4200-9432-C3B900662414}" type="parTrans" cxnId="{CBD598F1-A4F1-413B-BD75-B1A93154E558}">
      <dgm:prSet/>
      <dgm:spPr/>
      <dgm:t>
        <a:bodyPr/>
        <a:lstStyle/>
        <a:p>
          <a:endParaRPr lang="en-IN"/>
        </a:p>
      </dgm:t>
    </dgm:pt>
    <dgm:pt modelId="{C9AA4F40-9E35-49B2-B5CC-EAE962F878B4}" type="sibTrans" cxnId="{CBD598F1-A4F1-413B-BD75-B1A93154E558}">
      <dgm:prSet/>
      <dgm:spPr/>
      <dgm:t>
        <a:bodyPr/>
        <a:lstStyle/>
        <a:p>
          <a:endParaRPr lang="en-IN"/>
        </a:p>
      </dgm:t>
    </dgm:pt>
    <dgm:pt modelId="{47B84227-1E97-4E53-9BD0-B65157171338}">
      <dgm:prSet custT="1"/>
      <dgm:spPr/>
      <dgm:t>
        <a:bodyPr/>
        <a:lstStyle/>
        <a:p>
          <a:r>
            <a:rPr lang="en-US" sz="1900" dirty="0"/>
            <a:t>-</a:t>
          </a:r>
          <a:r>
            <a:rPr lang="en-US" sz="2000" dirty="0">
              <a:latin typeface="Times New Roman" panose="02020603050405020304" pitchFamily="18" charset="0"/>
              <a:cs typeface="Times New Roman" panose="02020603050405020304" pitchFamily="18" charset="0"/>
            </a:rPr>
            <a:t>kurtosis</a:t>
          </a:r>
          <a:endParaRPr lang="en-IN" sz="2000" dirty="0">
            <a:latin typeface="Times New Roman" panose="02020603050405020304" pitchFamily="18" charset="0"/>
            <a:cs typeface="Times New Roman" panose="02020603050405020304" pitchFamily="18" charset="0"/>
          </a:endParaRPr>
        </a:p>
      </dgm:t>
    </dgm:pt>
    <dgm:pt modelId="{D35737FB-E7DC-4ECB-B9EF-8AACB7C070BA}" type="parTrans" cxnId="{A65918CA-5FFF-463E-A20F-9134EA15D722}">
      <dgm:prSet/>
      <dgm:spPr/>
      <dgm:t>
        <a:bodyPr/>
        <a:lstStyle/>
        <a:p>
          <a:endParaRPr lang="en-IN"/>
        </a:p>
      </dgm:t>
    </dgm:pt>
    <dgm:pt modelId="{85D0E22A-0509-42E1-B134-56C3738FB922}" type="sibTrans" cxnId="{A65918CA-5FFF-463E-A20F-9134EA15D722}">
      <dgm:prSet/>
      <dgm:spPr/>
      <dgm:t>
        <a:bodyPr/>
        <a:lstStyle/>
        <a:p>
          <a:endParaRPr lang="en-IN"/>
        </a:p>
      </dgm:t>
    </dgm:pt>
    <dgm:pt modelId="{161D7DF5-56EF-4E73-B5A6-B749A2028CEC}" type="pres">
      <dgm:prSet presAssocID="{87B8A6EF-41A8-4C53-81EF-9A15464F70B4}" presName="Name0" presStyleCnt="0">
        <dgm:presLayoutVars>
          <dgm:dir/>
          <dgm:resizeHandles val="exact"/>
        </dgm:presLayoutVars>
      </dgm:prSet>
      <dgm:spPr/>
    </dgm:pt>
    <dgm:pt modelId="{C238CA1E-9E93-4A29-852A-BC885B61CA18}" type="pres">
      <dgm:prSet presAssocID="{87B8A6EF-41A8-4C53-81EF-9A15464F70B4}" presName="arrow" presStyleLbl="bgShp" presStyleIdx="0" presStyleCnt="1"/>
      <dgm:spPr/>
    </dgm:pt>
    <dgm:pt modelId="{5B8DC889-A4C4-431D-91F0-959C10A7E03A}" type="pres">
      <dgm:prSet presAssocID="{87B8A6EF-41A8-4C53-81EF-9A15464F70B4}" presName="points" presStyleCnt="0"/>
      <dgm:spPr/>
    </dgm:pt>
    <dgm:pt modelId="{6AD06AA2-DA87-49FF-A9A4-1AD6D1BE7850}" type="pres">
      <dgm:prSet presAssocID="{95C56719-22DC-45AE-BEAD-77A3CF7B29BE}" presName="compositeA" presStyleCnt="0"/>
      <dgm:spPr/>
    </dgm:pt>
    <dgm:pt modelId="{E67D369F-B80E-45AA-85E4-7DE1F9F08E5B}" type="pres">
      <dgm:prSet presAssocID="{95C56719-22DC-45AE-BEAD-77A3CF7B29BE}" presName="textA" presStyleLbl="revTx" presStyleIdx="0" presStyleCnt="5">
        <dgm:presLayoutVars>
          <dgm:bulletEnabled val="1"/>
        </dgm:presLayoutVars>
      </dgm:prSet>
      <dgm:spPr/>
    </dgm:pt>
    <dgm:pt modelId="{B01DBB71-E487-490E-A98E-684574D8A4C8}" type="pres">
      <dgm:prSet presAssocID="{95C56719-22DC-45AE-BEAD-77A3CF7B29BE}" presName="circleA" presStyleLbl="node1" presStyleIdx="0" presStyleCnt="5"/>
      <dgm:spPr/>
    </dgm:pt>
    <dgm:pt modelId="{997B6104-0A48-430A-BE17-17B5253F5DD0}" type="pres">
      <dgm:prSet presAssocID="{95C56719-22DC-45AE-BEAD-77A3CF7B29BE}" presName="spaceA" presStyleCnt="0"/>
      <dgm:spPr/>
    </dgm:pt>
    <dgm:pt modelId="{3BC3F8A3-7FA0-494E-948A-9D0E29311180}" type="pres">
      <dgm:prSet presAssocID="{10082AFE-C8B1-46C4-A66F-FF6EFD8EBFD7}" presName="space" presStyleCnt="0"/>
      <dgm:spPr/>
    </dgm:pt>
    <dgm:pt modelId="{A37CAB92-110C-4E2C-A95F-75970E62EF17}" type="pres">
      <dgm:prSet presAssocID="{E3A460E8-EEF0-4AFA-922E-6BEDE3FCA28E}" presName="compositeB" presStyleCnt="0"/>
      <dgm:spPr/>
    </dgm:pt>
    <dgm:pt modelId="{119740FE-7AF3-4A55-BC78-E9C43AAF13CC}" type="pres">
      <dgm:prSet presAssocID="{E3A460E8-EEF0-4AFA-922E-6BEDE3FCA28E}" presName="textB" presStyleLbl="revTx" presStyleIdx="1" presStyleCnt="5">
        <dgm:presLayoutVars>
          <dgm:bulletEnabled val="1"/>
        </dgm:presLayoutVars>
      </dgm:prSet>
      <dgm:spPr/>
    </dgm:pt>
    <dgm:pt modelId="{4CD109B8-591F-4FC5-863A-A39EFE84ECC4}" type="pres">
      <dgm:prSet presAssocID="{E3A460E8-EEF0-4AFA-922E-6BEDE3FCA28E}" presName="circleB" presStyleLbl="node1" presStyleIdx="1" presStyleCnt="5"/>
      <dgm:spPr/>
    </dgm:pt>
    <dgm:pt modelId="{7C713555-B593-4386-8F62-5BB3D9772104}" type="pres">
      <dgm:prSet presAssocID="{E3A460E8-EEF0-4AFA-922E-6BEDE3FCA28E}" presName="spaceB" presStyleCnt="0"/>
      <dgm:spPr/>
    </dgm:pt>
    <dgm:pt modelId="{864B3F65-96F3-4F40-AE83-6A774D3094D8}" type="pres">
      <dgm:prSet presAssocID="{C2323BF4-34F3-478E-B08A-D10E868A1BC8}" presName="space" presStyleCnt="0"/>
      <dgm:spPr/>
    </dgm:pt>
    <dgm:pt modelId="{52B7675A-CBD0-48C1-9D5A-CBBF9C7A474F}" type="pres">
      <dgm:prSet presAssocID="{1AA9F0CC-D66D-4271-AFF8-0703E2ECE7A2}" presName="compositeA" presStyleCnt="0"/>
      <dgm:spPr/>
    </dgm:pt>
    <dgm:pt modelId="{DA3FD46C-5D6E-4CDE-A613-167945B9D2EA}" type="pres">
      <dgm:prSet presAssocID="{1AA9F0CC-D66D-4271-AFF8-0703E2ECE7A2}" presName="textA" presStyleLbl="revTx" presStyleIdx="2" presStyleCnt="5">
        <dgm:presLayoutVars>
          <dgm:bulletEnabled val="1"/>
        </dgm:presLayoutVars>
      </dgm:prSet>
      <dgm:spPr/>
    </dgm:pt>
    <dgm:pt modelId="{974F3E84-4919-469C-8349-CAEABC10150E}" type="pres">
      <dgm:prSet presAssocID="{1AA9F0CC-D66D-4271-AFF8-0703E2ECE7A2}" presName="circleA" presStyleLbl="node1" presStyleIdx="2" presStyleCnt="5"/>
      <dgm:spPr/>
    </dgm:pt>
    <dgm:pt modelId="{1B007D78-F16B-4A02-B5F5-25DE2FA101BC}" type="pres">
      <dgm:prSet presAssocID="{1AA9F0CC-D66D-4271-AFF8-0703E2ECE7A2}" presName="spaceA" presStyleCnt="0"/>
      <dgm:spPr/>
    </dgm:pt>
    <dgm:pt modelId="{0E96FA69-CCF5-4B8F-A92A-DD673BEFC4AB}" type="pres">
      <dgm:prSet presAssocID="{2D3EABA4-0ED7-4D0B-8A61-CC50732F32EE}" presName="space" presStyleCnt="0"/>
      <dgm:spPr/>
    </dgm:pt>
    <dgm:pt modelId="{3294460F-B6FC-42CB-83EE-F02161AF49C1}" type="pres">
      <dgm:prSet presAssocID="{CDC002A8-F7BC-40A1-A868-B2122E89F9C2}" presName="compositeB" presStyleCnt="0"/>
      <dgm:spPr/>
    </dgm:pt>
    <dgm:pt modelId="{8C11EB16-F066-4F92-BB98-548AE47B708D}" type="pres">
      <dgm:prSet presAssocID="{CDC002A8-F7BC-40A1-A868-B2122E89F9C2}" presName="textB" presStyleLbl="revTx" presStyleIdx="3" presStyleCnt="5">
        <dgm:presLayoutVars>
          <dgm:bulletEnabled val="1"/>
        </dgm:presLayoutVars>
      </dgm:prSet>
      <dgm:spPr/>
    </dgm:pt>
    <dgm:pt modelId="{CD8B8F16-67C5-4DA2-8C4E-2949093B141E}" type="pres">
      <dgm:prSet presAssocID="{CDC002A8-F7BC-40A1-A868-B2122E89F9C2}" presName="circleB" presStyleLbl="node1" presStyleIdx="3" presStyleCnt="5"/>
      <dgm:spPr/>
    </dgm:pt>
    <dgm:pt modelId="{BCD0FDB3-F1A7-44F9-B147-14C3E55C1ABE}" type="pres">
      <dgm:prSet presAssocID="{CDC002A8-F7BC-40A1-A868-B2122E89F9C2}" presName="spaceB" presStyleCnt="0"/>
      <dgm:spPr/>
    </dgm:pt>
    <dgm:pt modelId="{9A27FCCC-F40A-4CB3-9403-69AD1D3D9F2D}" type="pres">
      <dgm:prSet presAssocID="{C9AA4F40-9E35-49B2-B5CC-EAE962F878B4}" presName="space" presStyleCnt="0"/>
      <dgm:spPr/>
    </dgm:pt>
    <dgm:pt modelId="{3E8CF4B7-7014-494D-A213-65F7DC7CBFA8}" type="pres">
      <dgm:prSet presAssocID="{47B84227-1E97-4E53-9BD0-B65157171338}" presName="compositeA" presStyleCnt="0"/>
      <dgm:spPr/>
    </dgm:pt>
    <dgm:pt modelId="{98987BD0-3B1C-4B60-8C13-7D595A387923}" type="pres">
      <dgm:prSet presAssocID="{47B84227-1E97-4E53-9BD0-B65157171338}" presName="textA" presStyleLbl="revTx" presStyleIdx="4" presStyleCnt="5">
        <dgm:presLayoutVars>
          <dgm:bulletEnabled val="1"/>
        </dgm:presLayoutVars>
      </dgm:prSet>
      <dgm:spPr/>
    </dgm:pt>
    <dgm:pt modelId="{291C312E-DB89-4E13-9396-B4D1086F01F3}" type="pres">
      <dgm:prSet presAssocID="{47B84227-1E97-4E53-9BD0-B65157171338}" presName="circleA" presStyleLbl="node1" presStyleIdx="4" presStyleCnt="5"/>
      <dgm:spPr/>
    </dgm:pt>
    <dgm:pt modelId="{82BC0F88-416B-48EA-AA96-9744819AA8EC}" type="pres">
      <dgm:prSet presAssocID="{47B84227-1E97-4E53-9BD0-B65157171338}" presName="spaceA" presStyleCnt="0"/>
      <dgm:spPr/>
    </dgm:pt>
  </dgm:ptLst>
  <dgm:cxnLst>
    <dgm:cxn modelId="{48DF5619-2FD9-4250-B909-A52B868BA85D}" srcId="{87B8A6EF-41A8-4C53-81EF-9A15464F70B4}" destId="{1AA9F0CC-D66D-4271-AFF8-0703E2ECE7A2}" srcOrd="2" destOrd="0" parTransId="{E47AF4DF-95B5-4140-BB61-9754C8B736AC}" sibTransId="{2D3EABA4-0ED7-4D0B-8A61-CC50732F32EE}"/>
    <dgm:cxn modelId="{D9EDF11C-D4B4-4451-8B9C-C62D95B6A84C}" type="presOf" srcId="{95C56719-22DC-45AE-BEAD-77A3CF7B29BE}" destId="{E67D369F-B80E-45AA-85E4-7DE1F9F08E5B}" srcOrd="0" destOrd="0" presId="urn:microsoft.com/office/officeart/2005/8/layout/hProcess11"/>
    <dgm:cxn modelId="{02C8BB20-B2AE-44CD-B5A8-A74FCDC21F78}" type="presOf" srcId="{1AA9F0CC-D66D-4271-AFF8-0703E2ECE7A2}" destId="{DA3FD46C-5D6E-4CDE-A613-167945B9D2EA}" srcOrd="0" destOrd="0" presId="urn:microsoft.com/office/officeart/2005/8/layout/hProcess11"/>
    <dgm:cxn modelId="{ABFEE16E-F581-42F7-83C5-C37F7C59CF4F}" srcId="{87B8A6EF-41A8-4C53-81EF-9A15464F70B4}" destId="{E3A460E8-EEF0-4AFA-922E-6BEDE3FCA28E}" srcOrd="1" destOrd="0" parTransId="{59B73E0A-F24B-4E14-BB02-76D2BBAFCE4F}" sibTransId="{C2323BF4-34F3-478E-B08A-D10E868A1BC8}"/>
    <dgm:cxn modelId="{AFCF377B-1648-4BE8-B3FF-D97C74558332}" type="presOf" srcId="{CDC002A8-F7BC-40A1-A868-B2122E89F9C2}" destId="{8C11EB16-F066-4F92-BB98-548AE47B708D}" srcOrd="0" destOrd="0" presId="urn:microsoft.com/office/officeart/2005/8/layout/hProcess11"/>
    <dgm:cxn modelId="{20545095-A2FA-4849-BE02-D7102947C7F5}" type="presOf" srcId="{E3A460E8-EEF0-4AFA-922E-6BEDE3FCA28E}" destId="{119740FE-7AF3-4A55-BC78-E9C43AAF13CC}" srcOrd="0" destOrd="0" presId="urn:microsoft.com/office/officeart/2005/8/layout/hProcess11"/>
    <dgm:cxn modelId="{4048B7C3-9F30-4BC3-81E4-675D2B8BFCA7}" srcId="{87B8A6EF-41A8-4C53-81EF-9A15464F70B4}" destId="{95C56719-22DC-45AE-BEAD-77A3CF7B29BE}" srcOrd="0" destOrd="0" parTransId="{FC510A8F-564F-4768-90A3-2C538A5CD065}" sibTransId="{10082AFE-C8B1-46C4-A66F-FF6EFD8EBFD7}"/>
    <dgm:cxn modelId="{A65918CA-5FFF-463E-A20F-9134EA15D722}" srcId="{87B8A6EF-41A8-4C53-81EF-9A15464F70B4}" destId="{47B84227-1E97-4E53-9BD0-B65157171338}" srcOrd="4" destOrd="0" parTransId="{D35737FB-E7DC-4ECB-B9EF-8AACB7C070BA}" sibTransId="{85D0E22A-0509-42E1-B134-56C3738FB922}"/>
    <dgm:cxn modelId="{CBD598F1-A4F1-413B-BD75-B1A93154E558}" srcId="{87B8A6EF-41A8-4C53-81EF-9A15464F70B4}" destId="{CDC002A8-F7BC-40A1-A868-B2122E89F9C2}" srcOrd="3" destOrd="0" parTransId="{2C96DF3D-C5F7-4200-9432-C3B900662414}" sibTransId="{C9AA4F40-9E35-49B2-B5CC-EAE962F878B4}"/>
    <dgm:cxn modelId="{65330AFA-FBDD-4E29-91B7-09A84C25EE21}" type="presOf" srcId="{47B84227-1E97-4E53-9BD0-B65157171338}" destId="{98987BD0-3B1C-4B60-8C13-7D595A387923}" srcOrd="0" destOrd="0" presId="urn:microsoft.com/office/officeart/2005/8/layout/hProcess11"/>
    <dgm:cxn modelId="{8BDCC0FC-144D-4F40-BF5F-615322B6B91C}" type="presOf" srcId="{87B8A6EF-41A8-4C53-81EF-9A15464F70B4}" destId="{161D7DF5-56EF-4E73-B5A6-B749A2028CEC}" srcOrd="0" destOrd="0" presId="urn:microsoft.com/office/officeart/2005/8/layout/hProcess11"/>
    <dgm:cxn modelId="{602567CF-A3B5-4F2A-BCB3-A230E16D1285}" type="presParOf" srcId="{161D7DF5-56EF-4E73-B5A6-B749A2028CEC}" destId="{C238CA1E-9E93-4A29-852A-BC885B61CA18}" srcOrd="0" destOrd="0" presId="urn:microsoft.com/office/officeart/2005/8/layout/hProcess11"/>
    <dgm:cxn modelId="{443FCD8E-215D-4993-8727-352791E9DEBC}" type="presParOf" srcId="{161D7DF5-56EF-4E73-B5A6-B749A2028CEC}" destId="{5B8DC889-A4C4-431D-91F0-959C10A7E03A}" srcOrd="1" destOrd="0" presId="urn:microsoft.com/office/officeart/2005/8/layout/hProcess11"/>
    <dgm:cxn modelId="{BBA6AF5C-C5B6-4C84-9844-7F49BE43DF74}" type="presParOf" srcId="{5B8DC889-A4C4-431D-91F0-959C10A7E03A}" destId="{6AD06AA2-DA87-49FF-A9A4-1AD6D1BE7850}" srcOrd="0" destOrd="0" presId="urn:microsoft.com/office/officeart/2005/8/layout/hProcess11"/>
    <dgm:cxn modelId="{9D1830DA-60C4-4A5D-A5F7-933A803D98ED}" type="presParOf" srcId="{6AD06AA2-DA87-49FF-A9A4-1AD6D1BE7850}" destId="{E67D369F-B80E-45AA-85E4-7DE1F9F08E5B}" srcOrd="0" destOrd="0" presId="urn:microsoft.com/office/officeart/2005/8/layout/hProcess11"/>
    <dgm:cxn modelId="{2C7A8701-8778-44FD-88FA-AA792D96F5FF}" type="presParOf" srcId="{6AD06AA2-DA87-49FF-A9A4-1AD6D1BE7850}" destId="{B01DBB71-E487-490E-A98E-684574D8A4C8}" srcOrd="1" destOrd="0" presId="urn:microsoft.com/office/officeart/2005/8/layout/hProcess11"/>
    <dgm:cxn modelId="{AAABFB02-C719-4DE9-A2D0-1357BEA5D9AA}" type="presParOf" srcId="{6AD06AA2-DA87-49FF-A9A4-1AD6D1BE7850}" destId="{997B6104-0A48-430A-BE17-17B5253F5DD0}" srcOrd="2" destOrd="0" presId="urn:microsoft.com/office/officeart/2005/8/layout/hProcess11"/>
    <dgm:cxn modelId="{56ABCC1A-FFD8-427C-B69D-5F0A8E5398BC}" type="presParOf" srcId="{5B8DC889-A4C4-431D-91F0-959C10A7E03A}" destId="{3BC3F8A3-7FA0-494E-948A-9D0E29311180}" srcOrd="1" destOrd="0" presId="urn:microsoft.com/office/officeart/2005/8/layout/hProcess11"/>
    <dgm:cxn modelId="{5C456780-C017-472E-BBC8-33E97A849DDB}" type="presParOf" srcId="{5B8DC889-A4C4-431D-91F0-959C10A7E03A}" destId="{A37CAB92-110C-4E2C-A95F-75970E62EF17}" srcOrd="2" destOrd="0" presId="urn:microsoft.com/office/officeart/2005/8/layout/hProcess11"/>
    <dgm:cxn modelId="{48130F04-2B7C-41E7-A4A5-A509AD894355}" type="presParOf" srcId="{A37CAB92-110C-4E2C-A95F-75970E62EF17}" destId="{119740FE-7AF3-4A55-BC78-E9C43AAF13CC}" srcOrd="0" destOrd="0" presId="urn:microsoft.com/office/officeart/2005/8/layout/hProcess11"/>
    <dgm:cxn modelId="{00C2254F-906B-4FA7-813F-03D670BC22D0}" type="presParOf" srcId="{A37CAB92-110C-4E2C-A95F-75970E62EF17}" destId="{4CD109B8-591F-4FC5-863A-A39EFE84ECC4}" srcOrd="1" destOrd="0" presId="urn:microsoft.com/office/officeart/2005/8/layout/hProcess11"/>
    <dgm:cxn modelId="{C81FE30D-A240-4B98-92D4-C7560363D5DF}" type="presParOf" srcId="{A37CAB92-110C-4E2C-A95F-75970E62EF17}" destId="{7C713555-B593-4386-8F62-5BB3D9772104}" srcOrd="2" destOrd="0" presId="urn:microsoft.com/office/officeart/2005/8/layout/hProcess11"/>
    <dgm:cxn modelId="{8D521EBD-A170-47B7-B5FC-D5AD9091DACF}" type="presParOf" srcId="{5B8DC889-A4C4-431D-91F0-959C10A7E03A}" destId="{864B3F65-96F3-4F40-AE83-6A774D3094D8}" srcOrd="3" destOrd="0" presId="urn:microsoft.com/office/officeart/2005/8/layout/hProcess11"/>
    <dgm:cxn modelId="{8A5B25EF-5D55-4FDD-9DD7-FCC69B511A61}" type="presParOf" srcId="{5B8DC889-A4C4-431D-91F0-959C10A7E03A}" destId="{52B7675A-CBD0-48C1-9D5A-CBBF9C7A474F}" srcOrd="4" destOrd="0" presId="urn:microsoft.com/office/officeart/2005/8/layout/hProcess11"/>
    <dgm:cxn modelId="{90150EFC-B212-483E-9874-720C0A4CED7A}" type="presParOf" srcId="{52B7675A-CBD0-48C1-9D5A-CBBF9C7A474F}" destId="{DA3FD46C-5D6E-4CDE-A613-167945B9D2EA}" srcOrd="0" destOrd="0" presId="urn:microsoft.com/office/officeart/2005/8/layout/hProcess11"/>
    <dgm:cxn modelId="{20855D9C-3EAD-421B-BE9E-D04C50C54737}" type="presParOf" srcId="{52B7675A-CBD0-48C1-9D5A-CBBF9C7A474F}" destId="{974F3E84-4919-469C-8349-CAEABC10150E}" srcOrd="1" destOrd="0" presId="urn:microsoft.com/office/officeart/2005/8/layout/hProcess11"/>
    <dgm:cxn modelId="{D14AA160-92D8-47D3-A9E5-B7D558E20B00}" type="presParOf" srcId="{52B7675A-CBD0-48C1-9D5A-CBBF9C7A474F}" destId="{1B007D78-F16B-4A02-B5F5-25DE2FA101BC}" srcOrd="2" destOrd="0" presId="urn:microsoft.com/office/officeart/2005/8/layout/hProcess11"/>
    <dgm:cxn modelId="{FC172924-6D50-48DE-8EB6-073A9B5E4F8F}" type="presParOf" srcId="{5B8DC889-A4C4-431D-91F0-959C10A7E03A}" destId="{0E96FA69-CCF5-4B8F-A92A-DD673BEFC4AB}" srcOrd="5" destOrd="0" presId="urn:microsoft.com/office/officeart/2005/8/layout/hProcess11"/>
    <dgm:cxn modelId="{7253554B-5CE3-4042-A526-DFC3DC737B94}" type="presParOf" srcId="{5B8DC889-A4C4-431D-91F0-959C10A7E03A}" destId="{3294460F-B6FC-42CB-83EE-F02161AF49C1}" srcOrd="6" destOrd="0" presId="urn:microsoft.com/office/officeart/2005/8/layout/hProcess11"/>
    <dgm:cxn modelId="{2009C80B-3941-46D9-A5F7-06F75460BEA5}" type="presParOf" srcId="{3294460F-B6FC-42CB-83EE-F02161AF49C1}" destId="{8C11EB16-F066-4F92-BB98-548AE47B708D}" srcOrd="0" destOrd="0" presId="urn:microsoft.com/office/officeart/2005/8/layout/hProcess11"/>
    <dgm:cxn modelId="{B44338DE-60EB-4EE5-96D2-8662769B7E62}" type="presParOf" srcId="{3294460F-B6FC-42CB-83EE-F02161AF49C1}" destId="{CD8B8F16-67C5-4DA2-8C4E-2949093B141E}" srcOrd="1" destOrd="0" presId="urn:microsoft.com/office/officeart/2005/8/layout/hProcess11"/>
    <dgm:cxn modelId="{9798C93C-A96A-4F2F-A71D-C384DB4CDBD1}" type="presParOf" srcId="{3294460F-B6FC-42CB-83EE-F02161AF49C1}" destId="{BCD0FDB3-F1A7-44F9-B147-14C3E55C1ABE}" srcOrd="2" destOrd="0" presId="urn:microsoft.com/office/officeart/2005/8/layout/hProcess11"/>
    <dgm:cxn modelId="{C3F0BC72-007B-427C-8991-5863F4E8FB26}" type="presParOf" srcId="{5B8DC889-A4C4-431D-91F0-959C10A7E03A}" destId="{9A27FCCC-F40A-4CB3-9403-69AD1D3D9F2D}" srcOrd="7" destOrd="0" presId="urn:microsoft.com/office/officeart/2005/8/layout/hProcess11"/>
    <dgm:cxn modelId="{BB8FDBA8-CE65-4C9E-9EE4-2116A328837C}" type="presParOf" srcId="{5B8DC889-A4C4-431D-91F0-959C10A7E03A}" destId="{3E8CF4B7-7014-494D-A213-65F7DC7CBFA8}" srcOrd="8" destOrd="0" presId="urn:microsoft.com/office/officeart/2005/8/layout/hProcess11"/>
    <dgm:cxn modelId="{A83C7B58-D5D9-42C9-B3AE-D4A76A4F4E5C}" type="presParOf" srcId="{3E8CF4B7-7014-494D-A213-65F7DC7CBFA8}" destId="{98987BD0-3B1C-4B60-8C13-7D595A387923}" srcOrd="0" destOrd="0" presId="urn:microsoft.com/office/officeart/2005/8/layout/hProcess11"/>
    <dgm:cxn modelId="{8D0EBFFA-67A6-42E8-9F7F-BC1BCEF29F9F}" type="presParOf" srcId="{3E8CF4B7-7014-494D-A213-65F7DC7CBFA8}" destId="{291C312E-DB89-4E13-9396-B4D1086F01F3}" srcOrd="1" destOrd="0" presId="urn:microsoft.com/office/officeart/2005/8/layout/hProcess11"/>
    <dgm:cxn modelId="{EDCC5FF4-3D6F-4DC2-B7C5-511CA57ECF4E}" type="presParOf" srcId="{3E8CF4B7-7014-494D-A213-65F7DC7CBFA8}" destId="{82BC0F88-416B-48EA-AA96-9744819AA8E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D4ECCA-DE68-4991-BEBC-59A9AADDB7B7}"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B544DF3D-FEA3-404D-A260-E196D9B12A42}">
      <dgm:prSet custT="1"/>
      <dgm:spPr/>
      <dgm:t>
        <a:bodyPr/>
        <a:lstStyle/>
        <a:p>
          <a:r>
            <a:rPr lang="en-US" sz="2000" i="0" dirty="0">
              <a:latin typeface="Times New Roman" panose="02020603050405020304" pitchFamily="18" charset="0"/>
              <a:cs typeface="Times New Roman" panose="02020603050405020304" pitchFamily="18" charset="0"/>
            </a:rPr>
            <a:t>skewness</a:t>
          </a:r>
          <a:r>
            <a:rPr lang="en-US" sz="2000" b="0" i="0" dirty="0">
              <a:latin typeface="Times New Roman" panose="02020603050405020304" pitchFamily="18" charset="0"/>
              <a:cs typeface="Times New Roman" panose="02020603050405020304" pitchFamily="18" charset="0"/>
            </a:rPr>
            <a:t> is a measure of the asymmetry of the probability distribution of a real-valued random variable about its mean.</a:t>
          </a:r>
          <a:r>
            <a:rPr lang="en-IN" sz="2000" dirty="0">
              <a:latin typeface="Times New Roman" panose="02020603050405020304" pitchFamily="18" charset="0"/>
              <a:cs typeface="Times New Roman" panose="02020603050405020304" pitchFamily="18" charset="0"/>
            </a:rPr>
            <a:t> </a:t>
          </a:r>
        </a:p>
      </dgm:t>
    </dgm:pt>
    <dgm:pt modelId="{584CE08F-C410-4122-9A55-C6903D9C5E48}" type="parTrans" cxnId="{13522389-0299-423D-9DF3-B453183100AD}">
      <dgm:prSet/>
      <dgm:spPr/>
      <dgm:t>
        <a:bodyPr/>
        <a:lstStyle/>
        <a:p>
          <a:endParaRPr lang="en-IN"/>
        </a:p>
      </dgm:t>
    </dgm:pt>
    <dgm:pt modelId="{3E076CB0-D27F-4A53-85FF-7F11837707BC}" type="sibTrans" cxnId="{13522389-0299-423D-9DF3-B453183100AD}">
      <dgm:prSet/>
      <dgm:spPr/>
      <dgm:t>
        <a:bodyPr/>
        <a:lstStyle/>
        <a:p>
          <a:endParaRPr lang="en-IN"/>
        </a:p>
      </dgm:t>
    </dgm:pt>
    <dgm:pt modelId="{0FD7324F-9B48-4F10-8EA5-8D423037411C}">
      <dgm:prSet/>
      <dgm:spPr/>
      <dgm:t>
        <a:bodyPr/>
        <a:lstStyle/>
        <a:p>
          <a:r>
            <a:rPr lang="en-IN" dirty="0"/>
            <a:t>A skewness value of zero indicates perfect symmetry.</a:t>
          </a:r>
        </a:p>
      </dgm:t>
    </dgm:pt>
    <dgm:pt modelId="{941CC40F-53C4-4891-9FA2-6FE3A5ADEC5E}" type="parTrans" cxnId="{117F6F99-9B4C-4C3A-9727-5A3A7F8AA9F6}">
      <dgm:prSet/>
      <dgm:spPr/>
      <dgm:t>
        <a:bodyPr/>
        <a:lstStyle/>
        <a:p>
          <a:endParaRPr lang="en-IN"/>
        </a:p>
      </dgm:t>
    </dgm:pt>
    <dgm:pt modelId="{D7F3B429-3912-470F-AC18-31A5B46ECF13}" type="sibTrans" cxnId="{117F6F99-9B4C-4C3A-9727-5A3A7F8AA9F6}">
      <dgm:prSet/>
      <dgm:spPr/>
      <dgm:t>
        <a:bodyPr/>
        <a:lstStyle/>
        <a:p>
          <a:endParaRPr lang="en-IN"/>
        </a:p>
      </dgm:t>
    </dgm:pt>
    <dgm:pt modelId="{0691AB09-30DE-42F0-9DF6-38868F2F045A}">
      <dgm:prSet/>
      <dgm:spPr/>
      <dgm:t>
        <a:bodyPr/>
        <a:lstStyle/>
        <a:p>
          <a:r>
            <a:rPr lang="en-IN"/>
            <a:t>A negative value implies left skewed data.</a:t>
          </a:r>
        </a:p>
      </dgm:t>
    </dgm:pt>
    <dgm:pt modelId="{76AF4B74-337A-42B8-A017-7C44994D95F8}" type="parTrans" cxnId="{36012E3F-A185-4ADF-B727-19764BC1F728}">
      <dgm:prSet/>
      <dgm:spPr/>
      <dgm:t>
        <a:bodyPr/>
        <a:lstStyle/>
        <a:p>
          <a:endParaRPr lang="en-IN"/>
        </a:p>
      </dgm:t>
    </dgm:pt>
    <dgm:pt modelId="{90AD2548-3E39-4D27-9887-40EA3E5CB596}" type="sibTrans" cxnId="{36012E3F-A185-4ADF-B727-19764BC1F728}">
      <dgm:prSet/>
      <dgm:spPr/>
      <dgm:t>
        <a:bodyPr/>
        <a:lstStyle/>
        <a:p>
          <a:endParaRPr lang="en-IN"/>
        </a:p>
      </dgm:t>
    </dgm:pt>
    <dgm:pt modelId="{BB4B9058-F1F6-4970-A912-CE4A728FB9ED}">
      <dgm:prSet/>
      <dgm:spPr/>
      <dgm:t>
        <a:bodyPr/>
        <a:lstStyle/>
        <a:p>
          <a:r>
            <a:rPr lang="en-IN" dirty="0"/>
            <a:t>A positive value implies right skewed data.</a:t>
          </a:r>
        </a:p>
      </dgm:t>
    </dgm:pt>
    <dgm:pt modelId="{11652EE8-50F5-434C-9E6A-008C0FC91C73}" type="parTrans" cxnId="{B753EB6B-8F39-4EEE-B8E3-C399EE1E1B7C}">
      <dgm:prSet/>
      <dgm:spPr/>
      <dgm:t>
        <a:bodyPr/>
        <a:lstStyle/>
        <a:p>
          <a:endParaRPr lang="en-IN"/>
        </a:p>
      </dgm:t>
    </dgm:pt>
    <dgm:pt modelId="{49241039-6CB8-448B-8205-0FA91904BE37}" type="sibTrans" cxnId="{B753EB6B-8F39-4EEE-B8E3-C399EE1E1B7C}">
      <dgm:prSet/>
      <dgm:spPr/>
      <dgm:t>
        <a:bodyPr/>
        <a:lstStyle/>
        <a:p>
          <a:endParaRPr lang="en-IN"/>
        </a:p>
      </dgm:t>
    </dgm:pt>
    <dgm:pt modelId="{BB93F88E-038C-4CDD-9AEB-AA7640A7D2AA}" type="pres">
      <dgm:prSet presAssocID="{38D4ECCA-DE68-4991-BEBC-59A9AADDB7B7}" presName="Name0" presStyleCnt="0">
        <dgm:presLayoutVars>
          <dgm:chPref val="3"/>
          <dgm:dir/>
          <dgm:animLvl val="lvl"/>
          <dgm:resizeHandles/>
        </dgm:presLayoutVars>
      </dgm:prSet>
      <dgm:spPr/>
    </dgm:pt>
    <dgm:pt modelId="{F84C4384-566A-4412-A6F3-1AB5864EECA3}" type="pres">
      <dgm:prSet presAssocID="{B544DF3D-FEA3-404D-A260-E196D9B12A42}" presName="horFlow" presStyleCnt="0"/>
      <dgm:spPr/>
    </dgm:pt>
    <dgm:pt modelId="{BBACFEC9-6534-434E-A72D-7D428F85F985}" type="pres">
      <dgm:prSet presAssocID="{B544DF3D-FEA3-404D-A260-E196D9B12A42}" presName="bigChev" presStyleLbl="node1" presStyleIdx="0" presStyleCnt="4" custScaleX="266949" custScaleY="210935"/>
      <dgm:spPr/>
    </dgm:pt>
    <dgm:pt modelId="{3E8407DB-80A3-42DA-82BE-84AE11321ADF}" type="pres">
      <dgm:prSet presAssocID="{B544DF3D-FEA3-404D-A260-E196D9B12A42}" presName="vSp" presStyleCnt="0"/>
      <dgm:spPr/>
    </dgm:pt>
    <dgm:pt modelId="{84223572-827A-4257-8340-ED3D9EFFEBDC}" type="pres">
      <dgm:prSet presAssocID="{0FD7324F-9B48-4F10-8EA5-8D423037411C}" presName="horFlow" presStyleCnt="0"/>
      <dgm:spPr/>
    </dgm:pt>
    <dgm:pt modelId="{D575BB06-60F3-4328-977A-227690D6927C}" type="pres">
      <dgm:prSet presAssocID="{0FD7324F-9B48-4F10-8EA5-8D423037411C}" presName="bigChev" presStyleLbl="node1" presStyleIdx="1" presStyleCnt="4" custScaleX="193604"/>
      <dgm:spPr/>
    </dgm:pt>
    <dgm:pt modelId="{F502053A-34BE-4C6C-B84C-04AA8942299E}" type="pres">
      <dgm:prSet presAssocID="{0FD7324F-9B48-4F10-8EA5-8D423037411C}" presName="vSp" presStyleCnt="0"/>
      <dgm:spPr/>
    </dgm:pt>
    <dgm:pt modelId="{3709AE22-270E-45BC-9DCA-15C285EBA509}" type="pres">
      <dgm:prSet presAssocID="{0691AB09-30DE-42F0-9DF6-38868F2F045A}" presName="horFlow" presStyleCnt="0"/>
      <dgm:spPr/>
    </dgm:pt>
    <dgm:pt modelId="{C64442CF-7C7C-46F5-B98D-E756A71C6067}" type="pres">
      <dgm:prSet presAssocID="{0691AB09-30DE-42F0-9DF6-38868F2F045A}" presName="bigChev" presStyleLbl="node1" presStyleIdx="2" presStyleCnt="4" custScaleX="153224"/>
      <dgm:spPr/>
    </dgm:pt>
    <dgm:pt modelId="{FF8A6570-47EC-49E7-BC12-F1B99FECE258}" type="pres">
      <dgm:prSet presAssocID="{0691AB09-30DE-42F0-9DF6-38868F2F045A}" presName="vSp" presStyleCnt="0"/>
      <dgm:spPr/>
    </dgm:pt>
    <dgm:pt modelId="{4F02D9E7-6D6C-4308-AE3D-86B5D0922E5B}" type="pres">
      <dgm:prSet presAssocID="{BB4B9058-F1F6-4970-A912-CE4A728FB9ED}" presName="horFlow" presStyleCnt="0"/>
      <dgm:spPr/>
    </dgm:pt>
    <dgm:pt modelId="{37A4BAD8-E20D-4F16-8F92-557FCA99FB16}" type="pres">
      <dgm:prSet presAssocID="{BB4B9058-F1F6-4970-A912-CE4A728FB9ED}" presName="bigChev" presStyleLbl="node1" presStyleIdx="3" presStyleCnt="4" custScaleX="216284"/>
      <dgm:spPr/>
    </dgm:pt>
  </dgm:ptLst>
  <dgm:cxnLst>
    <dgm:cxn modelId="{6AB5172D-1DA4-45EA-BDE4-79FB09530F7C}" type="presOf" srcId="{BB4B9058-F1F6-4970-A912-CE4A728FB9ED}" destId="{37A4BAD8-E20D-4F16-8F92-557FCA99FB16}" srcOrd="0" destOrd="0" presId="urn:microsoft.com/office/officeart/2005/8/layout/lProcess3"/>
    <dgm:cxn modelId="{FCAA483B-2A01-4766-9088-2F5A700AE3F8}" type="presOf" srcId="{38D4ECCA-DE68-4991-BEBC-59A9AADDB7B7}" destId="{BB93F88E-038C-4CDD-9AEB-AA7640A7D2AA}" srcOrd="0" destOrd="0" presId="urn:microsoft.com/office/officeart/2005/8/layout/lProcess3"/>
    <dgm:cxn modelId="{DDD2483D-83BA-4689-AE3C-1700903A91A2}" type="presOf" srcId="{B544DF3D-FEA3-404D-A260-E196D9B12A42}" destId="{BBACFEC9-6534-434E-A72D-7D428F85F985}" srcOrd="0" destOrd="0" presId="urn:microsoft.com/office/officeart/2005/8/layout/lProcess3"/>
    <dgm:cxn modelId="{36012E3F-A185-4ADF-B727-19764BC1F728}" srcId="{38D4ECCA-DE68-4991-BEBC-59A9AADDB7B7}" destId="{0691AB09-30DE-42F0-9DF6-38868F2F045A}" srcOrd="2" destOrd="0" parTransId="{76AF4B74-337A-42B8-A017-7C44994D95F8}" sibTransId="{90AD2548-3E39-4D27-9887-40EA3E5CB596}"/>
    <dgm:cxn modelId="{B753EB6B-8F39-4EEE-B8E3-C399EE1E1B7C}" srcId="{38D4ECCA-DE68-4991-BEBC-59A9AADDB7B7}" destId="{BB4B9058-F1F6-4970-A912-CE4A728FB9ED}" srcOrd="3" destOrd="0" parTransId="{11652EE8-50F5-434C-9E6A-008C0FC91C73}" sibTransId="{49241039-6CB8-448B-8205-0FA91904BE37}"/>
    <dgm:cxn modelId="{13522389-0299-423D-9DF3-B453183100AD}" srcId="{38D4ECCA-DE68-4991-BEBC-59A9AADDB7B7}" destId="{B544DF3D-FEA3-404D-A260-E196D9B12A42}" srcOrd="0" destOrd="0" parTransId="{584CE08F-C410-4122-9A55-C6903D9C5E48}" sibTransId="{3E076CB0-D27F-4A53-85FF-7F11837707BC}"/>
    <dgm:cxn modelId="{117F6F99-9B4C-4C3A-9727-5A3A7F8AA9F6}" srcId="{38D4ECCA-DE68-4991-BEBC-59A9AADDB7B7}" destId="{0FD7324F-9B48-4F10-8EA5-8D423037411C}" srcOrd="1" destOrd="0" parTransId="{941CC40F-53C4-4891-9FA2-6FE3A5ADEC5E}" sibTransId="{D7F3B429-3912-470F-AC18-31A5B46ECF13}"/>
    <dgm:cxn modelId="{74433FE5-D67E-4ECD-BC61-4297BA8AE0BA}" type="presOf" srcId="{0FD7324F-9B48-4F10-8EA5-8D423037411C}" destId="{D575BB06-60F3-4328-977A-227690D6927C}" srcOrd="0" destOrd="0" presId="urn:microsoft.com/office/officeart/2005/8/layout/lProcess3"/>
    <dgm:cxn modelId="{332028F2-A7E5-42D0-912E-1D34899757EB}" type="presOf" srcId="{0691AB09-30DE-42F0-9DF6-38868F2F045A}" destId="{C64442CF-7C7C-46F5-B98D-E756A71C6067}" srcOrd="0" destOrd="0" presId="urn:microsoft.com/office/officeart/2005/8/layout/lProcess3"/>
    <dgm:cxn modelId="{77994D50-5DA6-46C9-AF1B-0139068D9B60}" type="presParOf" srcId="{BB93F88E-038C-4CDD-9AEB-AA7640A7D2AA}" destId="{F84C4384-566A-4412-A6F3-1AB5864EECA3}" srcOrd="0" destOrd="0" presId="urn:microsoft.com/office/officeart/2005/8/layout/lProcess3"/>
    <dgm:cxn modelId="{ADB2882D-ABAC-4392-A745-27CBAE6DFD24}" type="presParOf" srcId="{F84C4384-566A-4412-A6F3-1AB5864EECA3}" destId="{BBACFEC9-6534-434E-A72D-7D428F85F985}" srcOrd="0" destOrd="0" presId="urn:microsoft.com/office/officeart/2005/8/layout/lProcess3"/>
    <dgm:cxn modelId="{58E13ED9-3977-4601-835B-8FC0C7BB8CAD}" type="presParOf" srcId="{BB93F88E-038C-4CDD-9AEB-AA7640A7D2AA}" destId="{3E8407DB-80A3-42DA-82BE-84AE11321ADF}" srcOrd="1" destOrd="0" presId="urn:microsoft.com/office/officeart/2005/8/layout/lProcess3"/>
    <dgm:cxn modelId="{53FE6C4C-A917-427C-874E-A3A213022CBA}" type="presParOf" srcId="{BB93F88E-038C-4CDD-9AEB-AA7640A7D2AA}" destId="{84223572-827A-4257-8340-ED3D9EFFEBDC}" srcOrd="2" destOrd="0" presId="urn:microsoft.com/office/officeart/2005/8/layout/lProcess3"/>
    <dgm:cxn modelId="{20795777-BBC5-4C54-810E-152C19D1EB8C}" type="presParOf" srcId="{84223572-827A-4257-8340-ED3D9EFFEBDC}" destId="{D575BB06-60F3-4328-977A-227690D6927C}" srcOrd="0" destOrd="0" presId="urn:microsoft.com/office/officeart/2005/8/layout/lProcess3"/>
    <dgm:cxn modelId="{13FFC9FA-DA6E-4D3B-BDD5-863514F7FF49}" type="presParOf" srcId="{BB93F88E-038C-4CDD-9AEB-AA7640A7D2AA}" destId="{F502053A-34BE-4C6C-B84C-04AA8942299E}" srcOrd="3" destOrd="0" presId="urn:microsoft.com/office/officeart/2005/8/layout/lProcess3"/>
    <dgm:cxn modelId="{8106B8F7-01DC-4078-B001-ED602683F733}" type="presParOf" srcId="{BB93F88E-038C-4CDD-9AEB-AA7640A7D2AA}" destId="{3709AE22-270E-45BC-9DCA-15C285EBA509}" srcOrd="4" destOrd="0" presId="urn:microsoft.com/office/officeart/2005/8/layout/lProcess3"/>
    <dgm:cxn modelId="{B768466D-FBD5-43C6-8C2B-131185A9B587}" type="presParOf" srcId="{3709AE22-270E-45BC-9DCA-15C285EBA509}" destId="{C64442CF-7C7C-46F5-B98D-E756A71C6067}" srcOrd="0" destOrd="0" presId="urn:microsoft.com/office/officeart/2005/8/layout/lProcess3"/>
    <dgm:cxn modelId="{1A7669CF-9D32-4CFB-AD3C-9E1FB243BCA8}" type="presParOf" srcId="{BB93F88E-038C-4CDD-9AEB-AA7640A7D2AA}" destId="{FF8A6570-47EC-49E7-BC12-F1B99FECE258}" srcOrd="5" destOrd="0" presId="urn:microsoft.com/office/officeart/2005/8/layout/lProcess3"/>
    <dgm:cxn modelId="{D7BFCACA-2FB0-474F-B792-1F8879DB20F9}" type="presParOf" srcId="{BB93F88E-038C-4CDD-9AEB-AA7640A7D2AA}" destId="{4F02D9E7-6D6C-4308-AE3D-86B5D0922E5B}" srcOrd="6" destOrd="0" presId="urn:microsoft.com/office/officeart/2005/8/layout/lProcess3"/>
    <dgm:cxn modelId="{DDDECEF2-3176-48D1-8556-02C7F04C7FF6}" type="presParOf" srcId="{4F02D9E7-6D6C-4308-AE3D-86B5D0922E5B}" destId="{37A4BAD8-E20D-4F16-8F92-557FCA99FB16}"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4CCFC6-B337-4151-B431-6E5F8BC2DC23}"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E4B72378-4440-43D3-961F-1753B387F79D}">
      <dgm:prSet custT="1"/>
      <dgm:spPr/>
      <dgm:t>
        <a:bodyPr/>
        <a:lstStyle/>
        <a:p>
          <a:r>
            <a:rPr lang="en-US" sz="2000" dirty="0">
              <a:latin typeface="Times New Roman" panose="02020603050405020304" pitchFamily="18" charset="0"/>
              <a:cs typeface="Times New Roman" panose="02020603050405020304" pitchFamily="18" charset="0"/>
            </a:rPr>
            <a:t>T</a:t>
          </a:r>
          <a:r>
            <a:rPr lang="en-US" sz="2000" b="0" i="0" dirty="0">
              <a:latin typeface="Times New Roman" panose="02020603050405020304" pitchFamily="18" charset="0"/>
              <a:cs typeface="Times New Roman" panose="02020603050405020304" pitchFamily="18" charset="0"/>
            </a:rPr>
            <a:t>he degree of </a:t>
          </a:r>
          <a:r>
            <a:rPr lang="en-US" sz="2000" b="0" i="0" dirty="0" err="1">
              <a:latin typeface="Times New Roman" panose="02020603050405020304" pitchFamily="18" charset="0"/>
              <a:cs typeface="Times New Roman" panose="02020603050405020304" pitchFamily="18" charset="0"/>
            </a:rPr>
            <a:t>tailedness</a:t>
          </a:r>
          <a:r>
            <a:rPr lang="en-US" sz="2000" b="0" i="0" dirty="0">
              <a:latin typeface="Times New Roman" panose="02020603050405020304" pitchFamily="18" charset="0"/>
              <a:cs typeface="Times New Roman" panose="02020603050405020304" pitchFamily="18" charset="0"/>
            </a:rPr>
            <a:t> of a distribution is measured by kurtosis</a:t>
          </a:r>
          <a:r>
            <a:rPr lang="en-US" sz="1800" b="0" i="0" dirty="0"/>
            <a:t>.</a:t>
          </a:r>
          <a:endParaRPr lang="en-IN" sz="1800" dirty="0"/>
        </a:p>
      </dgm:t>
    </dgm:pt>
    <dgm:pt modelId="{896FD8BD-7AA7-4DAE-81E4-E72D5D79E533}" type="parTrans" cxnId="{D91814B9-C21E-4C29-B6EC-724158CEF42A}">
      <dgm:prSet/>
      <dgm:spPr/>
      <dgm:t>
        <a:bodyPr/>
        <a:lstStyle/>
        <a:p>
          <a:endParaRPr lang="en-IN"/>
        </a:p>
      </dgm:t>
    </dgm:pt>
    <dgm:pt modelId="{AD55406C-0B3C-4902-9424-C91BE5BF2B0D}" type="sibTrans" cxnId="{D91814B9-C21E-4C29-B6EC-724158CEF42A}">
      <dgm:prSet/>
      <dgm:spPr/>
      <dgm:t>
        <a:bodyPr/>
        <a:lstStyle/>
        <a:p>
          <a:endParaRPr lang="en-IN"/>
        </a:p>
      </dgm:t>
    </dgm:pt>
    <dgm:pt modelId="{B25C6808-9BEF-4860-B13D-7DB07EE5E160}">
      <dgm:prSet custT="1"/>
      <dgm:spPr/>
      <dgm:t>
        <a:bodyPr/>
        <a:lstStyle/>
        <a:p>
          <a:r>
            <a:rPr lang="en-US" sz="2000" dirty="0">
              <a:latin typeface="Times New Roman" panose="02020603050405020304" pitchFamily="18" charset="0"/>
              <a:cs typeface="Times New Roman" panose="02020603050405020304" pitchFamily="18" charset="0"/>
            </a:rPr>
            <a:t>When the data values are clustered around the middle, then the distribution is more peaked.</a:t>
          </a:r>
          <a:endParaRPr lang="en-IN" sz="2000" dirty="0">
            <a:latin typeface="Times New Roman" panose="02020603050405020304" pitchFamily="18" charset="0"/>
            <a:cs typeface="Times New Roman" panose="02020603050405020304" pitchFamily="18" charset="0"/>
          </a:endParaRPr>
        </a:p>
      </dgm:t>
    </dgm:pt>
    <dgm:pt modelId="{234595A8-9E76-42A1-8836-AD5F8DC5F554}" type="parTrans" cxnId="{27E4A081-FEFB-4A0E-A7D6-91EBF785CB7B}">
      <dgm:prSet/>
      <dgm:spPr/>
      <dgm:t>
        <a:bodyPr/>
        <a:lstStyle/>
        <a:p>
          <a:endParaRPr lang="en-IN"/>
        </a:p>
      </dgm:t>
    </dgm:pt>
    <dgm:pt modelId="{E225E0AD-F727-4686-89CF-6267D3359C48}" type="sibTrans" cxnId="{27E4A081-FEFB-4A0E-A7D6-91EBF785CB7B}">
      <dgm:prSet/>
      <dgm:spPr/>
      <dgm:t>
        <a:bodyPr/>
        <a:lstStyle/>
        <a:p>
          <a:endParaRPr lang="en-IN"/>
        </a:p>
      </dgm:t>
    </dgm:pt>
    <dgm:pt modelId="{7D43CC20-C585-4D05-B76E-B545D1AA4966}">
      <dgm:prSet custT="1"/>
      <dgm:spPr/>
      <dgm:t>
        <a:bodyPr/>
        <a:lstStyle/>
        <a:p>
          <a:r>
            <a:rPr lang="en-US" sz="2000" b="0" i="0" dirty="0">
              <a:latin typeface="Times New Roman" panose="02020603050405020304" pitchFamily="18" charset="0"/>
              <a:cs typeface="Times New Roman" panose="02020603050405020304" pitchFamily="18" charset="0"/>
            </a:rPr>
            <a:t>When the data values are spread around more </a:t>
          </a:r>
          <a:r>
            <a:rPr lang="en-US" sz="2000" b="0" i="0" dirty="0" err="1">
              <a:latin typeface="Times New Roman" panose="02020603050405020304" pitchFamily="18" charset="0"/>
              <a:cs typeface="Times New Roman" panose="02020603050405020304" pitchFamily="18" charset="0"/>
            </a:rPr>
            <a:t>evently</a:t>
          </a:r>
          <a:r>
            <a:rPr lang="en-US" sz="2000" dirty="0">
              <a:latin typeface="Times New Roman" panose="02020603050405020304" pitchFamily="18" charset="0"/>
              <a:cs typeface="Times New Roman" panose="02020603050405020304" pitchFamily="18" charset="0"/>
            </a:rPr>
            <a:t>, then the distribution is more flattered.</a:t>
          </a:r>
          <a:r>
            <a:rPr lang="en-US" sz="2000" b="0" i="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dgm:t>
    </dgm:pt>
    <dgm:pt modelId="{5591C7AB-B7FA-4F29-87FE-490938906B01}" type="parTrans" cxnId="{66EA7B65-CD42-43A2-A8D9-3DF8C50FD970}">
      <dgm:prSet/>
      <dgm:spPr/>
      <dgm:t>
        <a:bodyPr/>
        <a:lstStyle/>
        <a:p>
          <a:endParaRPr lang="en-IN"/>
        </a:p>
      </dgm:t>
    </dgm:pt>
    <dgm:pt modelId="{6A68B348-65D2-48AE-A79B-E15E353B6B2B}" type="sibTrans" cxnId="{66EA7B65-CD42-43A2-A8D9-3DF8C50FD970}">
      <dgm:prSet/>
      <dgm:spPr/>
      <dgm:t>
        <a:bodyPr/>
        <a:lstStyle/>
        <a:p>
          <a:endParaRPr lang="en-IN"/>
        </a:p>
      </dgm:t>
    </dgm:pt>
    <dgm:pt modelId="{C3AF3AF9-3640-48A5-A81C-E55F492A968B}" type="pres">
      <dgm:prSet presAssocID="{454CCFC6-B337-4151-B431-6E5F8BC2DC23}" presName="Name0" presStyleCnt="0">
        <dgm:presLayoutVars>
          <dgm:dir/>
          <dgm:resizeHandles val="exact"/>
        </dgm:presLayoutVars>
      </dgm:prSet>
      <dgm:spPr/>
    </dgm:pt>
    <dgm:pt modelId="{9841657B-21E7-44C5-BE76-5C556E12C910}" type="pres">
      <dgm:prSet presAssocID="{E4B72378-4440-43D3-961F-1753B387F79D}" presName="node" presStyleLbl="node1" presStyleIdx="0" presStyleCnt="3">
        <dgm:presLayoutVars>
          <dgm:bulletEnabled val="1"/>
        </dgm:presLayoutVars>
      </dgm:prSet>
      <dgm:spPr/>
    </dgm:pt>
    <dgm:pt modelId="{BC192473-25F1-4568-988D-2509B5B7ED6A}" type="pres">
      <dgm:prSet presAssocID="{AD55406C-0B3C-4902-9424-C91BE5BF2B0D}" presName="sibTrans" presStyleLbl="sibTrans2D1" presStyleIdx="0" presStyleCnt="2"/>
      <dgm:spPr/>
    </dgm:pt>
    <dgm:pt modelId="{AEF2BA37-9007-4039-A703-A7B271AAB812}" type="pres">
      <dgm:prSet presAssocID="{AD55406C-0B3C-4902-9424-C91BE5BF2B0D}" presName="connectorText" presStyleLbl="sibTrans2D1" presStyleIdx="0" presStyleCnt="2"/>
      <dgm:spPr/>
    </dgm:pt>
    <dgm:pt modelId="{0837D206-448B-40AC-BA22-EA0795FD7716}" type="pres">
      <dgm:prSet presAssocID="{B25C6808-9BEF-4860-B13D-7DB07EE5E160}" presName="node" presStyleLbl="node1" presStyleIdx="1" presStyleCnt="3">
        <dgm:presLayoutVars>
          <dgm:bulletEnabled val="1"/>
        </dgm:presLayoutVars>
      </dgm:prSet>
      <dgm:spPr/>
    </dgm:pt>
    <dgm:pt modelId="{AA7A0A25-114E-48A3-87B3-D1C05A24F5B0}" type="pres">
      <dgm:prSet presAssocID="{E225E0AD-F727-4686-89CF-6267D3359C48}" presName="sibTrans" presStyleLbl="sibTrans2D1" presStyleIdx="1" presStyleCnt="2"/>
      <dgm:spPr/>
    </dgm:pt>
    <dgm:pt modelId="{E7F77B6B-6B6A-48CE-AF5C-38574798DBDA}" type="pres">
      <dgm:prSet presAssocID="{E225E0AD-F727-4686-89CF-6267D3359C48}" presName="connectorText" presStyleLbl="sibTrans2D1" presStyleIdx="1" presStyleCnt="2"/>
      <dgm:spPr/>
    </dgm:pt>
    <dgm:pt modelId="{F8984A88-DD7A-403D-97FC-8B60EF7029A6}" type="pres">
      <dgm:prSet presAssocID="{7D43CC20-C585-4D05-B76E-B545D1AA4966}" presName="node" presStyleLbl="node1" presStyleIdx="2" presStyleCnt="3">
        <dgm:presLayoutVars>
          <dgm:bulletEnabled val="1"/>
        </dgm:presLayoutVars>
      </dgm:prSet>
      <dgm:spPr/>
    </dgm:pt>
  </dgm:ptLst>
  <dgm:cxnLst>
    <dgm:cxn modelId="{ACE64621-8872-4BB8-A2FE-F93B68E5B7C9}" type="presOf" srcId="{7D43CC20-C585-4D05-B76E-B545D1AA4966}" destId="{F8984A88-DD7A-403D-97FC-8B60EF7029A6}" srcOrd="0" destOrd="0" presId="urn:microsoft.com/office/officeart/2005/8/layout/process1"/>
    <dgm:cxn modelId="{66EA7B65-CD42-43A2-A8D9-3DF8C50FD970}" srcId="{454CCFC6-B337-4151-B431-6E5F8BC2DC23}" destId="{7D43CC20-C585-4D05-B76E-B545D1AA4966}" srcOrd="2" destOrd="0" parTransId="{5591C7AB-B7FA-4F29-87FE-490938906B01}" sibTransId="{6A68B348-65D2-48AE-A79B-E15E353B6B2B}"/>
    <dgm:cxn modelId="{E01AF665-54CA-4CC5-BDF3-3CBD1EB37403}" type="presOf" srcId="{AD55406C-0B3C-4902-9424-C91BE5BF2B0D}" destId="{AEF2BA37-9007-4039-A703-A7B271AAB812}" srcOrd="1" destOrd="0" presId="urn:microsoft.com/office/officeart/2005/8/layout/process1"/>
    <dgm:cxn modelId="{27E4A081-FEFB-4A0E-A7D6-91EBF785CB7B}" srcId="{454CCFC6-B337-4151-B431-6E5F8BC2DC23}" destId="{B25C6808-9BEF-4860-B13D-7DB07EE5E160}" srcOrd="1" destOrd="0" parTransId="{234595A8-9E76-42A1-8836-AD5F8DC5F554}" sibTransId="{E225E0AD-F727-4686-89CF-6267D3359C48}"/>
    <dgm:cxn modelId="{689C45AA-3F08-40EC-A47D-995AA1152C09}" type="presOf" srcId="{B25C6808-9BEF-4860-B13D-7DB07EE5E160}" destId="{0837D206-448B-40AC-BA22-EA0795FD7716}" srcOrd="0" destOrd="0" presId="urn:microsoft.com/office/officeart/2005/8/layout/process1"/>
    <dgm:cxn modelId="{D91814B9-C21E-4C29-B6EC-724158CEF42A}" srcId="{454CCFC6-B337-4151-B431-6E5F8BC2DC23}" destId="{E4B72378-4440-43D3-961F-1753B387F79D}" srcOrd="0" destOrd="0" parTransId="{896FD8BD-7AA7-4DAE-81E4-E72D5D79E533}" sibTransId="{AD55406C-0B3C-4902-9424-C91BE5BF2B0D}"/>
    <dgm:cxn modelId="{B5216BC0-233F-4D00-B16F-82566ECF7306}" type="presOf" srcId="{E225E0AD-F727-4686-89CF-6267D3359C48}" destId="{E7F77B6B-6B6A-48CE-AF5C-38574798DBDA}" srcOrd="1" destOrd="0" presId="urn:microsoft.com/office/officeart/2005/8/layout/process1"/>
    <dgm:cxn modelId="{FF9DB9C6-69CA-45FB-BE37-A55DAA165C7F}" type="presOf" srcId="{E4B72378-4440-43D3-961F-1753B387F79D}" destId="{9841657B-21E7-44C5-BE76-5C556E12C910}" srcOrd="0" destOrd="0" presId="urn:microsoft.com/office/officeart/2005/8/layout/process1"/>
    <dgm:cxn modelId="{034C6ECA-B2AE-4B5A-8830-B7B0ED09BD5A}" type="presOf" srcId="{AD55406C-0B3C-4902-9424-C91BE5BF2B0D}" destId="{BC192473-25F1-4568-988D-2509B5B7ED6A}" srcOrd="0" destOrd="0" presId="urn:microsoft.com/office/officeart/2005/8/layout/process1"/>
    <dgm:cxn modelId="{6ADABDD8-9CC0-4A1D-8CC8-D6184AC04A10}" type="presOf" srcId="{454CCFC6-B337-4151-B431-6E5F8BC2DC23}" destId="{C3AF3AF9-3640-48A5-A81C-E55F492A968B}" srcOrd="0" destOrd="0" presId="urn:microsoft.com/office/officeart/2005/8/layout/process1"/>
    <dgm:cxn modelId="{5BA46AE9-34C6-48B2-A4D4-B42FDF2ED9B6}" type="presOf" srcId="{E225E0AD-F727-4686-89CF-6267D3359C48}" destId="{AA7A0A25-114E-48A3-87B3-D1C05A24F5B0}" srcOrd="0" destOrd="0" presId="urn:microsoft.com/office/officeart/2005/8/layout/process1"/>
    <dgm:cxn modelId="{5B9D56F7-6B03-4F74-B653-971930E17AD0}" type="presParOf" srcId="{C3AF3AF9-3640-48A5-A81C-E55F492A968B}" destId="{9841657B-21E7-44C5-BE76-5C556E12C910}" srcOrd="0" destOrd="0" presId="urn:microsoft.com/office/officeart/2005/8/layout/process1"/>
    <dgm:cxn modelId="{151B1656-8B47-445E-98D4-80C4E5EA7E47}" type="presParOf" srcId="{C3AF3AF9-3640-48A5-A81C-E55F492A968B}" destId="{BC192473-25F1-4568-988D-2509B5B7ED6A}" srcOrd="1" destOrd="0" presId="urn:microsoft.com/office/officeart/2005/8/layout/process1"/>
    <dgm:cxn modelId="{FB53A6BE-343A-4AA0-BA65-ED5BD41F2DDC}" type="presParOf" srcId="{BC192473-25F1-4568-988D-2509B5B7ED6A}" destId="{AEF2BA37-9007-4039-A703-A7B271AAB812}" srcOrd="0" destOrd="0" presId="urn:microsoft.com/office/officeart/2005/8/layout/process1"/>
    <dgm:cxn modelId="{285EAFEA-A646-4117-BF7C-3A149FFB4813}" type="presParOf" srcId="{C3AF3AF9-3640-48A5-A81C-E55F492A968B}" destId="{0837D206-448B-40AC-BA22-EA0795FD7716}" srcOrd="2" destOrd="0" presId="urn:microsoft.com/office/officeart/2005/8/layout/process1"/>
    <dgm:cxn modelId="{7E633F89-28F4-41E1-99BE-7FFFB04F2A24}" type="presParOf" srcId="{C3AF3AF9-3640-48A5-A81C-E55F492A968B}" destId="{AA7A0A25-114E-48A3-87B3-D1C05A24F5B0}" srcOrd="3" destOrd="0" presId="urn:microsoft.com/office/officeart/2005/8/layout/process1"/>
    <dgm:cxn modelId="{DDF749F2-2BBC-4FE3-AB72-01077A7EB79E}" type="presParOf" srcId="{AA7A0A25-114E-48A3-87B3-D1C05A24F5B0}" destId="{E7F77B6B-6B6A-48CE-AF5C-38574798DBDA}" srcOrd="0" destOrd="0" presId="urn:microsoft.com/office/officeart/2005/8/layout/process1"/>
    <dgm:cxn modelId="{EA766B7A-3D96-4C30-BC53-E038BC788B91}" type="presParOf" srcId="{C3AF3AF9-3640-48A5-A81C-E55F492A968B}" destId="{F8984A88-DD7A-403D-97FC-8B60EF7029A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28D373-1CDA-440D-A898-CD9A7C6FC664}" type="doc">
      <dgm:prSet loTypeId="urn:microsoft.com/office/officeart/2005/8/layout/hList6" loCatId="list" qsTypeId="urn:microsoft.com/office/officeart/2005/8/quickstyle/simple1" qsCatId="simple" csTypeId="urn:microsoft.com/office/officeart/2005/8/colors/accent1_2" csCatId="accent1"/>
      <dgm:spPr/>
      <dgm:t>
        <a:bodyPr/>
        <a:lstStyle/>
        <a:p>
          <a:endParaRPr lang="en-IN"/>
        </a:p>
      </dgm:t>
    </dgm:pt>
    <dgm:pt modelId="{ACC83477-A1A0-4C9F-AEB9-CF6343ABC48E}">
      <dgm:prSet/>
      <dgm:spPr/>
      <dgm:t>
        <a:bodyPr/>
        <a:lstStyle/>
        <a:p>
          <a:r>
            <a:rPr lang="en-IN"/>
            <a:t>Thank you</a:t>
          </a:r>
        </a:p>
      </dgm:t>
    </dgm:pt>
    <dgm:pt modelId="{EE54F310-6228-4920-9F26-73324D20E85E}" type="parTrans" cxnId="{78C86A39-8A55-4FD9-9206-DC566618112C}">
      <dgm:prSet/>
      <dgm:spPr/>
      <dgm:t>
        <a:bodyPr/>
        <a:lstStyle/>
        <a:p>
          <a:endParaRPr lang="en-IN"/>
        </a:p>
      </dgm:t>
    </dgm:pt>
    <dgm:pt modelId="{366BAC41-7D4B-4CBB-8135-ED0CA05DC01D}" type="sibTrans" cxnId="{78C86A39-8A55-4FD9-9206-DC566618112C}">
      <dgm:prSet/>
      <dgm:spPr/>
      <dgm:t>
        <a:bodyPr/>
        <a:lstStyle/>
        <a:p>
          <a:endParaRPr lang="en-IN"/>
        </a:p>
      </dgm:t>
    </dgm:pt>
    <dgm:pt modelId="{20F1CB64-411E-44CD-8363-6E4A7F2D11B6}" type="pres">
      <dgm:prSet presAssocID="{FC28D373-1CDA-440D-A898-CD9A7C6FC664}" presName="Name0" presStyleCnt="0">
        <dgm:presLayoutVars>
          <dgm:dir/>
          <dgm:resizeHandles val="exact"/>
        </dgm:presLayoutVars>
      </dgm:prSet>
      <dgm:spPr/>
    </dgm:pt>
    <dgm:pt modelId="{9FCD6DCB-3040-4064-B2E1-FB13CD37FEF9}" type="pres">
      <dgm:prSet presAssocID="{ACC83477-A1A0-4C9F-AEB9-CF6343ABC48E}" presName="node" presStyleLbl="node1" presStyleIdx="0" presStyleCnt="1">
        <dgm:presLayoutVars>
          <dgm:bulletEnabled val="1"/>
        </dgm:presLayoutVars>
      </dgm:prSet>
      <dgm:spPr/>
    </dgm:pt>
  </dgm:ptLst>
  <dgm:cxnLst>
    <dgm:cxn modelId="{A3697B02-DFD4-4515-B345-42D7B0E304A3}" type="presOf" srcId="{FC28D373-1CDA-440D-A898-CD9A7C6FC664}" destId="{20F1CB64-411E-44CD-8363-6E4A7F2D11B6}" srcOrd="0" destOrd="0" presId="urn:microsoft.com/office/officeart/2005/8/layout/hList6"/>
    <dgm:cxn modelId="{78C86A39-8A55-4FD9-9206-DC566618112C}" srcId="{FC28D373-1CDA-440D-A898-CD9A7C6FC664}" destId="{ACC83477-A1A0-4C9F-AEB9-CF6343ABC48E}" srcOrd="0" destOrd="0" parTransId="{EE54F310-6228-4920-9F26-73324D20E85E}" sibTransId="{366BAC41-7D4B-4CBB-8135-ED0CA05DC01D}"/>
    <dgm:cxn modelId="{701F39F2-956A-4982-B2BD-3F2DCAE05471}" type="presOf" srcId="{ACC83477-A1A0-4C9F-AEB9-CF6343ABC48E}" destId="{9FCD6DCB-3040-4064-B2E1-FB13CD37FEF9}" srcOrd="0" destOrd="0" presId="urn:microsoft.com/office/officeart/2005/8/layout/hList6"/>
    <dgm:cxn modelId="{3FD3409F-8AAF-4A4B-BF9E-8078276BF508}" type="presParOf" srcId="{20F1CB64-411E-44CD-8363-6E4A7F2D11B6}" destId="{9FCD6DCB-3040-4064-B2E1-FB13CD37FEF9}"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E8439-678C-458F-A546-94E4C3315EBB}">
      <dsp:nvSpPr>
        <dsp:cNvPr id="0" name=""/>
        <dsp:cNvSpPr/>
      </dsp:nvSpPr>
      <dsp:spPr>
        <a:xfrm>
          <a:off x="5209525" y="1419315"/>
          <a:ext cx="3133316" cy="929829"/>
        </a:xfrm>
        <a:custGeom>
          <a:avLst/>
          <a:gdLst/>
          <a:ahLst/>
          <a:cxnLst/>
          <a:rect l="0" t="0" r="0" b="0"/>
          <a:pathLst>
            <a:path>
              <a:moveTo>
                <a:pt x="0" y="0"/>
              </a:moveTo>
              <a:lnTo>
                <a:pt x="0" y="473591"/>
              </a:lnTo>
              <a:lnTo>
                <a:pt x="3133316" y="473591"/>
              </a:lnTo>
              <a:lnTo>
                <a:pt x="3133316" y="9298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08F023-5E64-48B6-BFF7-BC7C9A2CA777}">
      <dsp:nvSpPr>
        <dsp:cNvPr id="0" name=""/>
        <dsp:cNvSpPr/>
      </dsp:nvSpPr>
      <dsp:spPr>
        <a:xfrm>
          <a:off x="2628996" y="1419315"/>
          <a:ext cx="2580529" cy="929829"/>
        </a:xfrm>
        <a:custGeom>
          <a:avLst/>
          <a:gdLst/>
          <a:ahLst/>
          <a:cxnLst/>
          <a:rect l="0" t="0" r="0" b="0"/>
          <a:pathLst>
            <a:path>
              <a:moveTo>
                <a:pt x="2580529" y="0"/>
              </a:moveTo>
              <a:lnTo>
                <a:pt x="2580529" y="473591"/>
              </a:lnTo>
              <a:lnTo>
                <a:pt x="0" y="473591"/>
              </a:lnTo>
              <a:lnTo>
                <a:pt x="0" y="9298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58F2DB-DBD9-428C-B9E3-F42EC0810A6D}">
      <dsp:nvSpPr>
        <dsp:cNvPr id="0" name=""/>
        <dsp:cNvSpPr/>
      </dsp:nvSpPr>
      <dsp:spPr>
        <a:xfrm>
          <a:off x="3036960" y="0"/>
          <a:ext cx="4345130" cy="1419315"/>
        </a:xfrm>
        <a:prstGeom prst="rect">
          <a:avLst/>
        </a:prstGeom>
        <a:solidFill>
          <a:schemeClr val="tx1"/>
        </a:solidFill>
        <a:ln w="12700" cap="flat" cmpd="sng" algn="ctr">
          <a:solidFill>
            <a:schemeClr val="accent1">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i="0" kern="1200" dirty="0">
              <a:latin typeface="Times New Roman" panose="02020603050405020304" pitchFamily="18" charset="0"/>
              <a:cs typeface="Times New Roman" panose="02020603050405020304" pitchFamily="18" charset="0"/>
            </a:rPr>
            <a:t>Descriptive statistics has 2 main types</a:t>
          </a:r>
          <a:endParaRPr lang="en-IN" sz="2000" kern="1200" dirty="0">
            <a:latin typeface="Times New Roman" panose="02020603050405020304" pitchFamily="18" charset="0"/>
            <a:cs typeface="Times New Roman" panose="02020603050405020304" pitchFamily="18" charset="0"/>
          </a:endParaRPr>
        </a:p>
      </dsp:txBody>
      <dsp:txXfrm>
        <a:off x="3036960" y="0"/>
        <a:ext cx="4345130" cy="1419315"/>
      </dsp:txXfrm>
    </dsp:sp>
    <dsp:sp modelId="{78E3ED3B-01B6-4261-8476-5CE20123A81F}">
      <dsp:nvSpPr>
        <dsp:cNvPr id="0" name=""/>
        <dsp:cNvSpPr/>
      </dsp:nvSpPr>
      <dsp:spPr>
        <a:xfrm>
          <a:off x="192" y="2349144"/>
          <a:ext cx="5257607" cy="1865081"/>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Measures of Central Tendency (Mean(AM,GM,HM), Median, and Mode).</a:t>
          </a:r>
          <a:endParaRPr lang="en-IN" sz="2000" kern="1200" dirty="0">
            <a:latin typeface="Times New Roman" panose="02020603050405020304" pitchFamily="18" charset="0"/>
            <a:cs typeface="Times New Roman" panose="02020603050405020304" pitchFamily="18" charset="0"/>
          </a:endParaRPr>
        </a:p>
      </dsp:txBody>
      <dsp:txXfrm>
        <a:off x="192" y="2349144"/>
        <a:ext cx="5257607" cy="1865081"/>
      </dsp:txXfrm>
    </dsp:sp>
    <dsp:sp modelId="{84887AC7-80A8-4129-95A3-A3AC210F5B2C}">
      <dsp:nvSpPr>
        <dsp:cNvPr id="0" name=""/>
        <dsp:cNvSpPr/>
      </dsp:nvSpPr>
      <dsp:spPr>
        <a:xfrm>
          <a:off x="6170277" y="2349144"/>
          <a:ext cx="4345130" cy="1865081"/>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Measures of Dispersion or Variation (Variance, Standard Deviation, Range</a:t>
          </a:r>
          <a:r>
            <a:rPr lang="en-US" sz="2000" b="1" i="0" kern="1200" dirty="0">
              <a:latin typeface="Times New Roman" panose="02020603050405020304" pitchFamily="18" charset="0"/>
              <a:cs typeface="Times New Roman" panose="02020603050405020304" pitchFamily="18" charset="0"/>
            </a:rPr>
            <a:t>).</a:t>
          </a:r>
          <a:endParaRPr lang="en-IN" sz="2000" kern="1200" dirty="0">
            <a:latin typeface="Times New Roman" panose="02020603050405020304" pitchFamily="18" charset="0"/>
            <a:cs typeface="Times New Roman" panose="02020603050405020304" pitchFamily="18" charset="0"/>
          </a:endParaRPr>
        </a:p>
      </dsp:txBody>
      <dsp:txXfrm>
        <a:off x="6170277" y="2349144"/>
        <a:ext cx="4345130" cy="1865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E87DA-5488-4E62-8EA0-E57BA6746999}">
      <dsp:nvSpPr>
        <dsp:cNvPr id="0" name=""/>
        <dsp:cNvSpPr/>
      </dsp:nvSpPr>
      <dsp:spPr>
        <a:xfrm>
          <a:off x="0" y="0"/>
          <a:ext cx="10876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23CF1-2254-4FCC-8519-8842DE02F2BE}">
      <dsp:nvSpPr>
        <dsp:cNvPr id="0" name=""/>
        <dsp:cNvSpPr/>
      </dsp:nvSpPr>
      <dsp:spPr>
        <a:xfrm>
          <a:off x="0" y="0"/>
          <a:ext cx="2175256" cy="3549015"/>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Mode</a:t>
          </a:r>
          <a:endParaRPr lang="en-IN" sz="2400" kern="1200" dirty="0">
            <a:latin typeface="Times New Roman" panose="02020603050405020304" pitchFamily="18" charset="0"/>
            <a:cs typeface="Times New Roman" panose="02020603050405020304" pitchFamily="18" charset="0"/>
          </a:endParaRPr>
        </a:p>
      </dsp:txBody>
      <dsp:txXfrm>
        <a:off x="0" y="0"/>
        <a:ext cx="2175256" cy="3549015"/>
      </dsp:txXfrm>
    </dsp:sp>
    <dsp:sp modelId="{C1CD384A-019D-448E-AEA1-976C7469547A}">
      <dsp:nvSpPr>
        <dsp:cNvPr id="0" name=""/>
        <dsp:cNvSpPr/>
      </dsp:nvSpPr>
      <dsp:spPr>
        <a:xfrm>
          <a:off x="2338400" y="55453"/>
          <a:ext cx="8537879" cy="1109067"/>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The value that occurs the most often in a data set.</a:t>
          </a:r>
          <a:endParaRPr lang="en-IN" sz="2400" kern="1200" dirty="0">
            <a:latin typeface="Times New Roman" panose="02020603050405020304" pitchFamily="18" charset="0"/>
            <a:cs typeface="Times New Roman" panose="02020603050405020304" pitchFamily="18" charset="0"/>
          </a:endParaRPr>
        </a:p>
      </dsp:txBody>
      <dsp:txXfrm>
        <a:off x="2338400" y="55453"/>
        <a:ext cx="8537879" cy="1109067"/>
      </dsp:txXfrm>
    </dsp:sp>
    <dsp:sp modelId="{C4B55346-C61E-4B20-BFF9-00ACBA33F06E}">
      <dsp:nvSpPr>
        <dsp:cNvPr id="0" name=""/>
        <dsp:cNvSpPr/>
      </dsp:nvSpPr>
      <dsp:spPr>
        <a:xfrm>
          <a:off x="2175255" y="1164520"/>
          <a:ext cx="87010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8EE3F0-0112-4813-9C5F-89E173B165D2}">
      <dsp:nvSpPr>
        <dsp:cNvPr id="0" name=""/>
        <dsp:cNvSpPr/>
      </dsp:nvSpPr>
      <dsp:spPr>
        <a:xfrm>
          <a:off x="2338400" y="1219973"/>
          <a:ext cx="8537879" cy="1109067"/>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It is rarely used as a central tendency measure</a:t>
          </a:r>
          <a:endParaRPr lang="en-IN" sz="2400" kern="1200" dirty="0">
            <a:latin typeface="Times New Roman" panose="02020603050405020304" pitchFamily="18" charset="0"/>
            <a:cs typeface="Times New Roman" panose="02020603050405020304" pitchFamily="18" charset="0"/>
          </a:endParaRPr>
        </a:p>
      </dsp:txBody>
      <dsp:txXfrm>
        <a:off x="2338400" y="1219973"/>
        <a:ext cx="8537879" cy="1109067"/>
      </dsp:txXfrm>
    </dsp:sp>
    <dsp:sp modelId="{2532A335-67A2-446E-96B2-E87D93165F37}">
      <dsp:nvSpPr>
        <dsp:cNvPr id="0" name=""/>
        <dsp:cNvSpPr/>
      </dsp:nvSpPr>
      <dsp:spPr>
        <a:xfrm>
          <a:off x="2175255" y="2329041"/>
          <a:ext cx="87010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F3FC75-B44E-421F-A651-B710436E3B6D}">
      <dsp:nvSpPr>
        <dsp:cNvPr id="0" name=""/>
        <dsp:cNvSpPr/>
      </dsp:nvSpPr>
      <dsp:spPr>
        <a:xfrm>
          <a:off x="2338400" y="2384494"/>
          <a:ext cx="8537879" cy="1109067"/>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It is more useful to distinguish between unimodal and multimodal distributions.</a:t>
          </a:r>
          <a:endParaRPr lang="en-IN" sz="2400" kern="1200" dirty="0">
            <a:latin typeface="Times New Roman" panose="02020603050405020304" pitchFamily="18" charset="0"/>
            <a:cs typeface="Times New Roman" panose="02020603050405020304" pitchFamily="18" charset="0"/>
          </a:endParaRPr>
        </a:p>
      </dsp:txBody>
      <dsp:txXfrm>
        <a:off x="2338400" y="2384494"/>
        <a:ext cx="8537879" cy="1109067"/>
      </dsp:txXfrm>
    </dsp:sp>
    <dsp:sp modelId="{E08AE14C-FD43-41F2-90A2-3D4D6E01846B}">
      <dsp:nvSpPr>
        <dsp:cNvPr id="0" name=""/>
        <dsp:cNvSpPr/>
      </dsp:nvSpPr>
      <dsp:spPr>
        <a:xfrm>
          <a:off x="2175255" y="3493561"/>
          <a:ext cx="87010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3224A-7B2D-4E7F-A376-CF438D017401}">
      <dsp:nvSpPr>
        <dsp:cNvPr id="0" name=""/>
        <dsp:cNvSpPr/>
      </dsp:nvSpPr>
      <dsp:spPr>
        <a:xfrm>
          <a:off x="-17408" y="0"/>
          <a:ext cx="3665687" cy="366568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99459-D291-44D1-B235-73A71F5F695F}">
      <dsp:nvSpPr>
        <dsp:cNvPr id="0" name=""/>
        <dsp:cNvSpPr/>
      </dsp:nvSpPr>
      <dsp:spPr>
        <a:xfrm>
          <a:off x="1815434" y="0"/>
          <a:ext cx="8682756" cy="36656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The difference between the highest and the lowest values.</a:t>
          </a:r>
          <a:endParaRPr lang="en-IN" sz="2400" kern="1200" dirty="0">
            <a:latin typeface="Times New Roman" panose="02020603050405020304" pitchFamily="18" charset="0"/>
            <a:cs typeface="Times New Roman" panose="02020603050405020304" pitchFamily="18" charset="0"/>
          </a:endParaRPr>
        </a:p>
      </dsp:txBody>
      <dsp:txXfrm>
        <a:off x="1815434" y="0"/>
        <a:ext cx="8682756" cy="586509"/>
      </dsp:txXfrm>
    </dsp:sp>
    <dsp:sp modelId="{82717511-5E07-42C2-8B89-12003DD8A014}">
      <dsp:nvSpPr>
        <dsp:cNvPr id="0" name=""/>
        <dsp:cNvSpPr/>
      </dsp:nvSpPr>
      <dsp:spPr>
        <a:xfrm>
          <a:off x="367488" y="586509"/>
          <a:ext cx="2895892" cy="289589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78B91-5A75-44B7-9645-0E38ADDB6C57}">
      <dsp:nvSpPr>
        <dsp:cNvPr id="0" name=""/>
        <dsp:cNvSpPr/>
      </dsp:nvSpPr>
      <dsp:spPr>
        <a:xfrm>
          <a:off x="1815434" y="586509"/>
          <a:ext cx="8682756" cy="289589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The simplest measure of variability.</a:t>
          </a:r>
          <a:endParaRPr lang="en-IN" sz="2400" kern="1200" dirty="0">
            <a:latin typeface="Times New Roman" panose="02020603050405020304" pitchFamily="18" charset="0"/>
            <a:cs typeface="Times New Roman" panose="02020603050405020304" pitchFamily="18" charset="0"/>
          </a:endParaRPr>
        </a:p>
      </dsp:txBody>
      <dsp:txXfrm>
        <a:off x="1815434" y="586509"/>
        <a:ext cx="8682756" cy="586509"/>
      </dsp:txXfrm>
    </dsp:sp>
    <dsp:sp modelId="{98E7E09E-89A3-4BB9-85FD-A424B254A018}">
      <dsp:nvSpPr>
        <dsp:cNvPr id="0" name=""/>
        <dsp:cNvSpPr/>
      </dsp:nvSpPr>
      <dsp:spPr>
        <a:xfrm>
          <a:off x="752385" y="1173019"/>
          <a:ext cx="2126098" cy="212609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1D0F43-DFCF-4CE1-8E57-14FD7BB26D19}">
      <dsp:nvSpPr>
        <dsp:cNvPr id="0" name=""/>
        <dsp:cNvSpPr/>
      </dsp:nvSpPr>
      <dsp:spPr>
        <a:xfrm>
          <a:off x="1815434" y="1173019"/>
          <a:ext cx="8682756" cy="212609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Often denoted by ‘R’.</a:t>
          </a:r>
          <a:endParaRPr lang="en-IN" sz="2400" kern="1200" dirty="0">
            <a:latin typeface="Times New Roman" panose="02020603050405020304" pitchFamily="18" charset="0"/>
            <a:cs typeface="Times New Roman" panose="02020603050405020304" pitchFamily="18" charset="0"/>
          </a:endParaRPr>
        </a:p>
      </dsp:txBody>
      <dsp:txXfrm>
        <a:off x="1815434" y="1173019"/>
        <a:ext cx="8682756" cy="586509"/>
      </dsp:txXfrm>
    </dsp:sp>
    <dsp:sp modelId="{BE614C2B-1DA1-46A7-B866-0365EE07ACCD}">
      <dsp:nvSpPr>
        <dsp:cNvPr id="0" name=""/>
        <dsp:cNvSpPr/>
      </dsp:nvSpPr>
      <dsp:spPr>
        <a:xfrm>
          <a:off x="1137282" y="1759529"/>
          <a:ext cx="1356304" cy="135630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5EAB4-10E3-45B3-B94E-7BA052E71781}">
      <dsp:nvSpPr>
        <dsp:cNvPr id="0" name=""/>
        <dsp:cNvSpPr/>
      </dsp:nvSpPr>
      <dsp:spPr>
        <a:xfrm>
          <a:off x="1815434" y="1759529"/>
          <a:ext cx="8682756" cy="135630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I</a:t>
          </a:r>
          <a:r>
            <a:rPr lang="en-US" sz="2400" b="0" i="0" kern="1200" dirty="0">
              <a:latin typeface="Times New Roman" panose="02020603050405020304" pitchFamily="18" charset="0"/>
              <a:cs typeface="Times New Roman" panose="02020603050405020304" pitchFamily="18" charset="0"/>
            </a:rPr>
            <a:t>t is most useful in representing the dispersion of small data sets.</a:t>
          </a:r>
          <a:endParaRPr lang="en-IN" sz="2400" kern="1200" dirty="0">
            <a:latin typeface="Times New Roman" panose="02020603050405020304" pitchFamily="18" charset="0"/>
            <a:cs typeface="Times New Roman" panose="02020603050405020304" pitchFamily="18" charset="0"/>
          </a:endParaRPr>
        </a:p>
      </dsp:txBody>
      <dsp:txXfrm>
        <a:off x="1815434" y="1759529"/>
        <a:ext cx="8682756" cy="586509"/>
      </dsp:txXfrm>
    </dsp:sp>
    <dsp:sp modelId="{8B81C440-9523-41DE-9B79-A18D5C94B699}">
      <dsp:nvSpPr>
        <dsp:cNvPr id="0" name=""/>
        <dsp:cNvSpPr/>
      </dsp:nvSpPr>
      <dsp:spPr>
        <a:xfrm>
          <a:off x="1522179" y="2346039"/>
          <a:ext cx="586509" cy="58650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9DA5BD-0C31-444F-A276-439E253C5B38}">
      <dsp:nvSpPr>
        <dsp:cNvPr id="0" name=""/>
        <dsp:cNvSpPr/>
      </dsp:nvSpPr>
      <dsp:spPr>
        <a:xfrm>
          <a:off x="1780616" y="2297585"/>
          <a:ext cx="8752392" cy="68341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It can be misleading when the data is skewed or in the presence of outliers.</a:t>
          </a:r>
          <a:endParaRPr lang="en-IN" sz="2400" kern="1200" dirty="0">
            <a:latin typeface="Times New Roman" panose="02020603050405020304" pitchFamily="18" charset="0"/>
            <a:cs typeface="Times New Roman" panose="02020603050405020304" pitchFamily="18" charset="0"/>
          </a:endParaRPr>
        </a:p>
      </dsp:txBody>
      <dsp:txXfrm>
        <a:off x="1780616" y="2297585"/>
        <a:ext cx="8752392" cy="6834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353FF-4663-434E-B6C6-24954119B393}">
      <dsp:nvSpPr>
        <dsp:cNvPr id="0" name=""/>
        <dsp:cNvSpPr/>
      </dsp:nvSpPr>
      <dsp:spPr>
        <a:xfrm>
          <a:off x="4101" y="1201753"/>
          <a:ext cx="2466252" cy="9608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interquartile range also called the </a:t>
          </a:r>
          <a:r>
            <a:rPr lang="en-US" sz="2000" kern="1200" dirty="0" err="1">
              <a:latin typeface="Times New Roman" panose="02020603050405020304" pitchFamily="18" charset="0"/>
              <a:cs typeface="Times New Roman" panose="02020603050405020304" pitchFamily="18" charset="0"/>
            </a:rPr>
            <a:t>midspread</a:t>
          </a:r>
          <a:endParaRPr lang="en-IN" sz="2000" kern="1200" dirty="0">
            <a:latin typeface="Times New Roman" panose="02020603050405020304" pitchFamily="18" charset="0"/>
            <a:cs typeface="Times New Roman" panose="02020603050405020304" pitchFamily="18" charset="0"/>
          </a:endParaRPr>
        </a:p>
      </dsp:txBody>
      <dsp:txXfrm>
        <a:off x="4101" y="1201753"/>
        <a:ext cx="2466252" cy="960844"/>
      </dsp:txXfrm>
    </dsp:sp>
    <dsp:sp modelId="{9EA5FE4E-2728-49CF-9AFF-5F113B1ED428}">
      <dsp:nvSpPr>
        <dsp:cNvPr id="0" name=""/>
        <dsp:cNvSpPr/>
      </dsp:nvSpPr>
      <dsp:spPr>
        <a:xfrm>
          <a:off x="4101" y="2162598"/>
          <a:ext cx="2466252" cy="878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C3E42D-F97B-4604-9511-412C9797D7A3}">
      <dsp:nvSpPr>
        <dsp:cNvPr id="0" name=""/>
        <dsp:cNvSpPr/>
      </dsp:nvSpPr>
      <dsp:spPr>
        <a:xfrm>
          <a:off x="2815629" y="1201753"/>
          <a:ext cx="2466252" cy="9608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It will be dividing data set into quartiles.</a:t>
          </a:r>
          <a:endParaRPr lang="en-IN" sz="2400" kern="1200" dirty="0">
            <a:latin typeface="Times New Roman" panose="02020603050405020304" pitchFamily="18" charset="0"/>
            <a:cs typeface="Times New Roman" panose="02020603050405020304" pitchFamily="18" charset="0"/>
          </a:endParaRPr>
        </a:p>
      </dsp:txBody>
      <dsp:txXfrm>
        <a:off x="2815629" y="1201753"/>
        <a:ext cx="2466252" cy="960844"/>
      </dsp:txXfrm>
    </dsp:sp>
    <dsp:sp modelId="{9CBDA7F8-51DE-405D-ABDD-1EC73C2946A7}">
      <dsp:nvSpPr>
        <dsp:cNvPr id="0" name=""/>
        <dsp:cNvSpPr/>
      </dsp:nvSpPr>
      <dsp:spPr>
        <a:xfrm>
          <a:off x="2815629" y="2162598"/>
          <a:ext cx="2466252" cy="878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099D08-3370-4FCD-9493-8CA141FC1613}">
      <dsp:nvSpPr>
        <dsp:cNvPr id="0" name=""/>
        <dsp:cNvSpPr/>
      </dsp:nvSpPr>
      <dsp:spPr>
        <a:xfrm>
          <a:off x="5627158" y="1201753"/>
          <a:ext cx="2466252" cy="9608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Quartiles will be divided into four equal parts.</a:t>
          </a:r>
          <a:endParaRPr lang="en-IN" sz="2400" kern="1200" dirty="0">
            <a:latin typeface="Times New Roman" panose="02020603050405020304" pitchFamily="18" charset="0"/>
            <a:cs typeface="Times New Roman" panose="02020603050405020304" pitchFamily="18" charset="0"/>
          </a:endParaRPr>
        </a:p>
      </dsp:txBody>
      <dsp:txXfrm>
        <a:off x="5627158" y="1201753"/>
        <a:ext cx="2466252" cy="960844"/>
      </dsp:txXfrm>
    </dsp:sp>
    <dsp:sp modelId="{DB7D3F4C-4F63-4068-BCCA-E8B6F60F0654}">
      <dsp:nvSpPr>
        <dsp:cNvPr id="0" name=""/>
        <dsp:cNvSpPr/>
      </dsp:nvSpPr>
      <dsp:spPr>
        <a:xfrm>
          <a:off x="5627158" y="2162598"/>
          <a:ext cx="2466252" cy="878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74C7F9-E288-49CA-9296-52081A8AA849}">
      <dsp:nvSpPr>
        <dsp:cNvPr id="0" name=""/>
        <dsp:cNvSpPr/>
      </dsp:nvSpPr>
      <dsp:spPr>
        <a:xfrm>
          <a:off x="8438686" y="1201753"/>
          <a:ext cx="2466252" cy="9608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separated parts will be denoted by Q1,Q2 and Q3.</a:t>
          </a:r>
          <a:endParaRPr lang="en-IN" sz="2000" kern="1200" dirty="0">
            <a:latin typeface="Times New Roman" panose="02020603050405020304" pitchFamily="18" charset="0"/>
            <a:cs typeface="Times New Roman" panose="02020603050405020304" pitchFamily="18" charset="0"/>
          </a:endParaRPr>
        </a:p>
      </dsp:txBody>
      <dsp:txXfrm>
        <a:off x="8438686" y="1201753"/>
        <a:ext cx="2466252" cy="960844"/>
      </dsp:txXfrm>
    </dsp:sp>
    <dsp:sp modelId="{5ADECBB0-89A5-42B3-B037-CBBDC30B4BCE}">
      <dsp:nvSpPr>
        <dsp:cNvPr id="0" name=""/>
        <dsp:cNvSpPr/>
      </dsp:nvSpPr>
      <dsp:spPr>
        <a:xfrm>
          <a:off x="8438686" y="2162598"/>
          <a:ext cx="2466252" cy="878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8CA1E-9E93-4A29-852A-BC885B61CA18}">
      <dsp:nvSpPr>
        <dsp:cNvPr id="0" name=""/>
        <dsp:cNvSpPr/>
      </dsp:nvSpPr>
      <dsp:spPr>
        <a:xfrm>
          <a:off x="0" y="1438560"/>
          <a:ext cx="10632440" cy="191808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7D369F-B80E-45AA-85E4-7DE1F9F08E5B}">
      <dsp:nvSpPr>
        <dsp:cNvPr id="0" name=""/>
        <dsp:cNvSpPr/>
      </dsp:nvSpPr>
      <dsp:spPr>
        <a:xfrm>
          <a:off x="4205" y="0"/>
          <a:ext cx="1838612" cy="1918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Data can be plotted into a histogram to have a general idea of its shape or distribution.</a:t>
          </a:r>
          <a:endParaRPr lang="en-IN" sz="1900" kern="1200" dirty="0">
            <a:latin typeface="Times New Roman" panose="02020603050405020304" pitchFamily="18" charset="0"/>
            <a:cs typeface="Times New Roman" panose="02020603050405020304" pitchFamily="18" charset="0"/>
          </a:endParaRPr>
        </a:p>
      </dsp:txBody>
      <dsp:txXfrm>
        <a:off x="4205" y="0"/>
        <a:ext cx="1838612" cy="1918081"/>
      </dsp:txXfrm>
    </dsp:sp>
    <dsp:sp modelId="{B01DBB71-E487-490E-A98E-684574D8A4C8}">
      <dsp:nvSpPr>
        <dsp:cNvPr id="0" name=""/>
        <dsp:cNvSpPr/>
      </dsp:nvSpPr>
      <dsp:spPr>
        <a:xfrm>
          <a:off x="683751" y="2157841"/>
          <a:ext cx="479520" cy="4795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9740FE-7AF3-4A55-BC78-E9C43AAF13CC}">
      <dsp:nvSpPr>
        <dsp:cNvPr id="0" name=""/>
        <dsp:cNvSpPr/>
      </dsp:nvSpPr>
      <dsp:spPr>
        <a:xfrm>
          <a:off x="1934748" y="2877121"/>
          <a:ext cx="1838612" cy="1918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The shape can reveal a lot of information about the data.</a:t>
          </a:r>
          <a:endParaRPr lang="en-IN" sz="1900" kern="1200" dirty="0">
            <a:latin typeface="Times New Roman" panose="02020603050405020304" pitchFamily="18" charset="0"/>
            <a:cs typeface="Times New Roman" panose="02020603050405020304" pitchFamily="18" charset="0"/>
          </a:endParaRPr>
        </a:p>
      </dsp:txBody>
      <dsp:txXfrm>
        <a:off x="1934748" y="2877121"/>
        <a:ext cx="1838612" cy="1918081"/>
      </dsp:txXfrm>
    </dsp:sp>
    <dsp:sp modelId="{4CD109B8-591F-4FC5-863A-A39EFE84ECC4}">
      <dsp:nvSpPr>
        <dsp:cNvPr id="0" name=""/>
        <dsp:cNvSpPr/>
      </dsp:nvSpPr>
      <dsp:spPr>
        <a:xfrm>
          <a:off x="2614294" y="2157841"/>
          <a:ext cx="479520" cy="4795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FD46C-5D6E-4CDE-A613-167945B9D2EA}">
      <dsp:nvSpPr>
        <dsp:cNvPr id="0" name=""/>
        <dsp:cNvSpPr/>
      </dsp:nvSpPr>
      <dsp:spPr>
        <a:xfrm>
          <a:off x="3865291" y="0"/>
          <a:ext cx="1838612" cy="1918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Two common statistics that measure the shape of the data.</a:t>
          </a:r>
          <a:endParaRPr lang="en-IN" sz="2000" kern="1200" dirty="0">
            <a:latin typeface="Times New Roman" panose="02020603050405020304" pitchFamily="18" charset="0"/>
            <a:cs typeface="Times New Roman" panose="02020603050405020304" pitchFamily="18" charset="0"/>
          </a:endParaRPr>
        </a:p>
      </dsp:txBody>
      <dsp:txXfrm>
        <a:off x="3865291" y="0"/>
        <a:ext cx="1838612" cy="1918081"/>
      </dsp:txXfrm>
    </dsp:sp>
    <dsp:sp modelId="{974F3E84-4919-469C-8349-CAEABC10150E}">
      <dsp:nvSpPr>
        <dsp:cNvPr id="0" name=""/>
        <dsp:cNvSpPr/>
      </dsp:nvSpPr>
      <dsp:spPr>
        <a:xfrm>
          <a:off x="4544837" y="2157841"/>
          <a:ext cx="479520" cy="4795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11EB16-F066-4F92-BB98-548AE47B708D}">
      <dsp:nvSpPr>
        <dsp:cNvPr id="0" name=""/>
        <dsp:cNvSpPr/>
      </dsp:nvSpPr>
      <dsp:spPr>
        <a:xfrm>
          <a:off x="5795834" y="2877121"/>
          <a:ext cx="1838612" cy="1918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-skewness</a:t>
          </a:r>
          <a:endParaRPr lang="en-IN" sz="2000" kern="1200" dirty="0">
            <a:latin typeface="Times New Roman" panose="02020603050405020304" pitchFamily="18" charset="0"/>
            <a:cs typeface="Times New Roman" panose="02020603050405020304" pitchFamily="18" charset="0"/>
          </a:endParaRPr>
        </a:p>
      </dsp:txBody>
      <dsp:txXfrm>
        <a:off x="5795834" y="2877121"/>
        <a:ext cx="1838612" cy="1918081"/>
      </dsp:txXfrm>
    </dsp:sp>
    <dsp:sp modelId="{CD8B8F16-67C5-4DA2-8C4E-2949093B141E}">
      <dsp:nvSpPr>
        <dsp:cNvPr id="0" name=""/>
        <dsp:cNvSpPr/>
      </dsp:nvSpPr>
      <dsp:spPr>
        <a:xfrm>
          <a:off x="6475381" y="2157841"/>
          <a:ext cx="479520" cy="4795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87BD0-3B1C-4B60-8C13-7D595A387923}">
      <dsp:nvSpPr>
        <dsp:cNvPr id="0" name=""/>
        <dsp:cNvSpPr/>
      </dsp:nvSpPr>
      <dsp:spPr>
        <a:xfrm>
          <a:off x="7726378" y="0"/>
          <a:ext cx="1838612" cy="1918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t>-</a:t>
          </a:r>
          <a:r>
            <a:rPr lang="en-US" sz="2000" kern="1200" dirty="0">
              <a:latin typeface="Times New Roman" panose="02020603050405020304" pitchFamily="18" charset="0"/>
              <a:cs typeface="Times New Roman" panose="02020603050405020304" pitchFamily="18" charset="0"/>
            </a:rPr>
            <a:t>kurtosis</a:t>
          </a:r>
          <a:endParaRPr lang="en-IN" sz="2000" kern="1200" dirty="0">
            <a:latin typeface="Times New Roman" panose="02020603050405020304" pitchFamily="18" charset="0"/>
            <a:cs typeface="Times New Roman" panose="02020603050405020304" pitchFamily="18" charset="0"/>
          </a:endParaRPr>
        </a:p>
      </dsp:txBody>
      <dsp:txXfrm>
        <a:off x="7726378" y="0"/>
        <a:ext cx="1838612" cy="1918081"/>
      </dsp:txXfrm>
    </dsp:sp>
    <dsp:sp modelId="{291C312E-DB89-4E13-9396-B4D1086F01F3}">
      <dsp:nvSpPr>
        <dsp:cNvPr id="0" name=""/>
        <dsp:cNvSpPr/>
      </dsp:nvSpPr>
      <dsp:spPr>
        <a:xfrm>
          <a:off x="8405924" y="2157841"/>
          <a:ext cx="479520" cy="4795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CFEC9-6534-434E-A72D-7D428F85F985}">
      <dsp:nvSpPr>
        <dsp:cNvPr id="0" name=""/>
        <dsp:cNvSpPr/>
      </dsp:nvSpPr>
      <dsp:spPr>
        <a:xfrm>
          <a:off x="2376746" y="2732"/>
          <a:ext cx="5499379" cy="17381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i="0" kern="1200" dirty="0">
              <a:latin typeface="Times New Roman" panose="02020603050405020304" pitchFamily="18" charset="0"/>
              <a:cs typeface="Times New Roman" panose="02020603050405020304" pitchFamily="18" charset="0"/>
            </a:rPr>
            <a:t>skewness</a:t>
          </a:r>
          <a:r>
            <a:rPr lang="en-US" sz="2000" b="0" i="0" kern="1200" dirty="0">
              <a:latin typeface="Times New Roman" panose="02020603050405020304" pitchFamily="18" charset="0"/>
              <a:cs typeface="Times New Roman" panose="02020603050405020304" pitchFamily="18" charset="0"/>
            </a:rPr>
            <a:t> is a measure of the asymmetry of the probability distribution of a real-valued random variable about its mean.</a:t>
          </a:r>
          <a:r>
            <a:rPr lang="en-IN" sz="2000" kern="1200" dirty="0">
              <a:latin typeface="Times New Roman" panose="02020603050405020304" pitchFamily="18" charset="0"/>
              <a:cs typeface="Times New Roman" panose="02020603050405020304" pitchFamily="18" charset="0"/>
            </a:rPr>
            <a:t> </a:t>
          </a:r>
        </a:p>
      </dsp:txBody>
      <dsp:txXfrm>
        <a:off x="3245835" y="2732"/>
        <a:ext cx="3761202" cy="1738177"/>
      </dsp:txXfrm>
    </dsp:sp>
    <dsp:sp modelId="{D575BB06-60F3-4328-977A-227690D6927C}">
      <dsp:nvSpPr>
        <dsp:cNvPr id="0" name=""/>
        <dsp:cNvSpPr/>
      </dsp:nvSpPr>
      <dsp:spPr>
        <a:xfrm>
          <a:off x="2376746" y="1856274"/>
          <a:ext cx="3988409" cy="82403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IN" sz="1900" kern="1200" dirty="0"/>
            <a:t>A skewness value of zero indicates perfect symmetry.</a:t>
          </a:r>
        </a:p>
      </dsp:txBody>
      <dsp:txXfrm>
        <a:off x="2788763" y="1856274"/>
        <a:ext cx="3164375" cy="824034"/>
      </dsp:txXfrm>
    </dsp:sp>
    <dsp:sp modelId="{C64442CF-7C7C-46F5-B98D-E756A71C6067}">
      <dsp:nvSpPr>
        <dsp:cNvPr id="0" name=""/>
        <dsp:cNvSpPr/>
      </dsp:nvSpPr>
      <dsp:spPr>
        <a:xfrm>
          <a:off x="2376746" y="2795673"/>
          <a:ext cx="3156546" cy="82403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IN" sz="1900" kern="1200"/>
            <a:t>A negative value implies left skewed data.</a:t>
          </a:r>
        </a:p>
      </dsp:txBody>
      <dsp:txXfrm>
        <a:off x="2788763" y="2795673"/>
        <a:ext cx="2332512" cy="824034"/>
      </dsp:txXfrm>
    </dsp:sp>
    <dsp:sp modelId="{37A4BAD8-E20D-4F16-8F92-557FCA99FB16}">
      <dsp:nvSpPr>
        <dsp:cNvPr id="0" name=""/>
        <dsp:cNvSpPr/>
      </dsp:nvSpPr>
      <dsp:spPr>
        <a:xfrm>
          <a:off x="2376746" y="3735073"/>
          <a:ext cx="4455637" cy="82403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IN" sz="1900" kern="1200" dirty="0"/>
            <a:t>A positive value implies right skewed data.</a:t>
          </a:r>
        </a:p>
      </dsp:txBody>
      <dsp:txXfrm>
        <a:off x="2788763" y="3735073"/>
        <a:ext cx="3631603" cy="8240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1657B-21E7-44C5-BE76-5C556E12C910}">
      <dsp:nvSpPr>
        <dsp:cNvPr id="0" name=""/>
        <dsp:cNvSpPr/>
      </dsp:nvSpPr>
      <dsp:spPr>
        <a:xfrm>
          <a:off x="8703" y="692809"/>
          <a:ext cx="2601301" cy="1560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a:t>
          </a:r>
          <a:r>
            <a:rPr lang="en-US" sz="2000" b="0" i="0" kern="1200" dirty="0">
              <a:latin typeface="Times New Roman" panose="02020603050405020304" pitchFamily="18" charset="0"/>
              <a:cs typeface="Times New Roman" panose="02020603050405020304" pitchFamily="18" charset="0"/>
            </a:rPr>
            <a:t>he degree of </a:t>
          </a:r>
          <a:r>
            <a:rPr lang="en-US" sz="2000" b="0" i="0" kern="1200" dirty="0" err="1">
              <a:latin typeface="Times New Roman" panose="02020603050405020304" pitchFamily="18" charset="0"/>
              <a:cs typeface="Times New Roman" panose="02020603050405020304" pitchFamily="18" charset="0"/>
            </a:rPr>
            <a:t>tailedness</a:t>
          </a:r>
          <a:r>
            <a:rPr lang="en-US" sz="2000" b="0" i="0" kern="1200" dirty="0">
              <a:latin typeface="Times New Roman" panose="02020603050405020304" pitchFamily="18" charset="0"/>
              <a:cs typeface="Times New Roman" panose="02020603050405020304" pitchFamily="18" charset="0"/>
            </a:rPr>
            <a:t> of a distribution is measured by kurtosis</a:t>
          </a:r>
          <a:r>
            <a:rPr lang="en-US" sz="1800" b="0" i="0" kern="1200" dirty="0"/>
            <a:t>.</a:t>
          </a:r>
          <a:endParaRPr lang="en-IN" sz="1800" kern="1200" dirty="0"/>
        </a:p>
      </dsp:txBody>
      <dsp:txXfrm>
        <a:off x="54417" y="738523"/>
        <a:ext cx="2509873" cy="1469352"/>
      </dsp:txXfrm>
    </dsp:sp>
    <dsp:sp modelId="{BC192473-25F1-4568-988D-2509B5B7ED6A}">
      <dsp:nvSpPr>
        <dsp:cNvPr id="0" name=""/>
        <dsp:cNvSpPr/>
      </dsp:nvSpPr>
      <dsp:spPr>
        <a:xfrm>
          <a:off x="2870134" y="1150638"/>
          <a:ext cx="551475" cy="645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a:off x="2870134" y="1279662"/>
        <a:ext cx="386033" cy="387074"/>
      </dsp:txXfrm>
    </dsp:sp>
    <dsp:sp modelId="{0837D206-448B-40AC-BA22-EA0795FD7716}">
      <dsp:nvSpPr>
        <dsp:cNvPr id="0" name=""/>
        <dsp:cNvSpPr/>
      </dsp:nvSpPr>
      <dsp:spPr>
        <a:xfrm>
          <a:off x="3650525" y="692809"/>
          <a:ext cx="2601301" cy="1560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When the data values are clustered around the middle, then the distribution is more peaked.</a:t>
          </a:r>
          <a:endParaRPr lang="en-IN" sz="2000" kern="1200" dirty="0">
            <a:latin typeface="Times New Roman" panose="02020603050405020304" pitchFamily="18" charset="0"/>
            <a:cs typeface="Times New Roman" panose="02020603050405020304" pitchFamily="18" charset="0"/>
          </a:endParaRPr>
        </a:p>
      </dsp:txBody>
      <dsp:txXfrm>
        <a:off x="3696239" y="738523"/>
        <a:ext cx="2509873" cy="1469352"/>
      </dsp:txXfrm>
    </dsp:sp>
    <dsp:sp modelId="{AA7A0A25-114E-48A3-87B3-D1C05A24F5B0}">
      <dsp:nvSpPr>
        <dsp:cNvPr id="0" name=""/>
        <dsp:cNvSpPr/>
      </dsp:nvSpPr>
      <dsp:spPr>
        <a:xfrm>
          <a:off x="6511956" y="1150638"/>
          <a:ext cx="551475" cy="645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a:off x="6511956" y="1279662"/>
        <a:ext cx="386033" cy="387074"/>
      </dsp:txXfrm>
    </dsp:sp>
    <dsp:sp modelId="{F8984A88-DD7A-403D-97FC-8B60EF7029A6}">
      <dsp:nvSpPr>
        <dsp:cNvPr id="0" name=""/>
        <dsp:cNvSpPr/>
      </dsp:nvSpPr>
      <dsp:spPr>
        <a:xfrm>
          <a:off x="7292347" y="692809"/>
          <a:ext cx="2601301" cy="1560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When the data values are spread around more </a:t>
          </a:r>
          <a:r>
            <a:rPr lang="en-US" sz="2000" b="0" i="0" kern="1200" dirty="0" err="1">
              <a:latin typeface="Times New Roman" panose="02020603050405020304" pitchFamily="18" charset="0"/>
              <a:cs typeface="Times New Roman" panose="02020603050405020304" pitchFamily="18" charset="0"/>
            </a:rPr>
            <a:t>evently</a:t>
          </a:r>
          <a:r>
            <a:rPr lang="en-US" sz="2000" kern="1200" dirty="0">
              <a:latin typeface="Times New Roman" panose="02020603050405020304" pitchFamily="18" charset="0"/>
              <a:cs typeface="Times New Roman" panose="02020603050405020304" pitchFamily="18" charset="0"/>
            </a:rPr>
            <a:t>, then the distribution is more flattered.</a:t>
          </a:r>
          <a:r>
            <a:rPr lang="en-US" sz="2000" b="0" i="0" kern="1200" dirty="0">
              <a:latin typeface="Times New Roman" panose="02020603050405020304" pitchFamily="18" charset="0"/>
              <a:cs typeface="Times New Roman" panose="02020603050405020304" pitchFamily="18" charset="0"/>
            </a:rPr>
            <a:t> </a:t>
          </a:r>
          <a:endParaRPr lang="en-IN" sz="2000" kern="1200" dirty="0">
            <a:latin typeface="Times New Roman" panose="02020603050405020304" pitchFamily="18" charset="0"/>
            <a:cs typeface="Times New Roman" panose="02020603050405020304" pitchFamily="18" charset="0"/>
          </a:endParaRPr>
        </a:p>
      </dsp:txBody>
      <dsp:txXfrm>
        <a:off x="7338061" y="738523"/>
        <a:ext cx="2509873" cy="14693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D6DCB-3040-4064-B2E1-FB13CD37FEF9}">
      <dsp:nvSpPr>
        <dsp:cNvPr id="0" name=""/>
        <dsp:cNvSpPr/>
      </dsp:nvSpPr>
      <dsp:spPr>
        <a:xfrm rot="16200000">
          <a:off x="4133056" y="-4133056"/>
          <a:ext cx="1752599" cy="1001871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0" tIns="0" rIns="412750" bIns="0" numCol="1" spcCol="1270" anchor="ctr" anchorCtr="0">
          <a:noAutofit/>
        </a:bodyPr>
        <a:lstStyle/>
        <a:p>
          <a:pPr marL="0" lvl="0" indent="0" algn="ctr" defTabSz="2889250">
            <a:lnSpc>
              <a:spcPct val="90000"/>
            </a:lnSpc>
            <a:spcBef>
              <a:spcPct val="0"/>
            </a:spcBef>
            <a:spcAft>
              <a:spcPct val="35000"/>
            </a:spcAft>
            <a:buNone/>
          </a:pPr>
          <a:r>
            <a:rPr lang="en-IN" sz="6500" kern="1200"/>
            <a:t>Thank you</a:t>
          </a:r>
        </a:p>
      </dsp:txBody>
      <dsp:txXfrm rot="5400000">
        <a:off x="0" y="350520"/>
        <a:ext cx="10018712" cy="105155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F100A-9F94-41BF-8FD9-C37FA664BA35}" type="datetimeFigureOut">
              <a:rPr lang="en-IN" smtClean="0"/>
              <a:pPr/>
              <a:t>18-05-2021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C7B3E-BFBD-44E4-8296-E928BD04802A}" type="slidenum">
              <a:rPr lang="en-IN" smtClean="0"/>
              <a:pPr/>
              <a:t>‹#›</a:t>
            </a:fld>
            <a:endParaRPr lang="en-IN"/>
          </a:p>
        </p:txBody>
      </p:sp>
    </p:spTree>
    <p:extLst>
      <p:ext uri="{BB962C8B-B14F-4D97-AF65-F5344CB8AC3E}">
        <p14:creationId xmlns:p14="http://schemas.microsoft.com/office/powerpoint/2010/main" val="3636965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18</a:t>
            </a:fld>
            <a:endParaRPr lang="en-IN"/>
          </a:p>
        </p:txBody>
      </p:sp>
    </p:spTree>
    <p:extLst>
      <p:ext uri="{BB962C8B-B14F-4D97-AF65-F5344CB8AC3E}">
        <p14:creationId xmlns:p14="http://schemas.microsoft.com/office/powerpoint/2010/main" val="3329619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27</a:t>
            </a:fld>
            <a:endParaRPr lang="en-IN"/>
          </a:p>
        </p:txBody>
      </p:sp>
    </p:spTree>
    <p:extLst>
      <p:ext uri="{BB962C8B-B14F-4D97-AF65-F5344CB8AC3E}">
        <p14:creationId xmlns:p14="http://schemas.microsoft.com/office/powerpoint/2010/main" val="3468933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28</a:t>
            </a:fld>
            <a:endParaRPr lang="en-IN"/>
          </a:p>
        </p:txBody>
      </p:sp>
    </p:spTree>
    <p:extLst>
      <p:ext uri="{BB962C8B-B14F-4D97-AF65-F5344CB8AC3E}">
        <p14:creationId xmlns:p14="http://schemas.microsoft.com/office/powerpoint/2010/main" val="3468933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29</a:t>
            </a:fld>
            <a:endParaRPr lang="en-IN"/>
          </a:p>
        </p:txBody>
      </p:sp>
    </p:spTree>
    <p:extLst>
      <p:ext uri="{BB962C8B-B14F-4D97-AF65-F5344CB8AC3E}">
        <p14:creationId xmlns:p14="http://schemas.microsoft.com/office/powerpoint/2010/main" val="346893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30</a:t>
            </a:fld>
            <a:endParaRPr lang="en-IN"/>
          </a:p>
        </p:txBody>
      </p:sp>
    </p:spTree>
    <p:extLst>
      <p:ext uri="{BB962C8B-B14F-4D97-AF65-F5344CB8AC3E}">
        <p14:creationId xmlns:p14="http://schemas.microsoft.com/office/powerpoint/2010/main" val="3468933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19</a:t>
            </a:fld>
            <a:endParaRPr lang="en-IN"/>
          </a:p>
        </p:txBody>
      </p:sp>
    </p:spTree>
    <p:extLst>
      <p:ext uri="{BB962C8B-B14F-4D97-AF65-F5344CB8AC3E}">
        <p14:creationId xmlns:p14="http://schemas.microsoft.com/office/powerpoint/2010/main" val="3298666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20</a:t>
            </a:fld>
            <a:endParaRPr lang="en-IN"/>
          </a:p>
        </p:txBody>
      </p:sp>
    </p:spTree>
    <p:extLst>
      <p:ext uri="{BB962C8B-B14F-4D97-AF65-F5344CB8AC3E}">
        <p14:creationId xmlns:p14="http://schemas.microsoft.com/office/powerpoint/2010/main" val="25257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21</a:t>
            </a:fld>
            <a:endParaRPr lang="en-IN"/>
          </a:p>
        </p:txBody>
      </p:sp>
    </p:spTree>
    <p:extLst>
      <p:ext uri="{BB962C8B-B14F-4D97-AF65-F5344CB8AC3E}">
        <p14:creationId xmlns:p14="http://schemas.microsoft.com/office/powerpoint/2010/main" val="3557580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22</a:t>
            </a:fld>
            <a:endParaRPr lang="en-IN"/>
          </a:p>
        </p:txBody>
      </p:sp>
    </p:spTree>
    <p:extLst>
      <p:ext uri="{BB962C8B-B14F-4D97-AF65-F5344CB8AC3E}">
        <p14:creationId xmlns:p14="http://schemas.microsoft.com/office/powerpoint/2010/main" val="225353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23</a:t>
            </a:fld>
            <a:endParaRPr lang="en-IN"/>
          </a:p>
        </p:txBody>
      </p:sp>
    </p:spTree>
    <p:extLst>
      <p:ext uri="{BB962C8B-B14F-4D97-AF65-F5344CB8AC3E}">
        <p14:creationId xmlns:p14="http://schemas.microsoft.com/office/powerpoint/2010/main" val="1789088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24</a:t>
            </a:fld>
            <a:endParaRPr lang="en-IN"/>
          </a:p>
        </p:txBody>
      </p:sp>
    </p:spTree>
    <p:extLst>
      <p:ext uri="{BB962C8B-B14F-4D97-AF65-F5344CB8AC3E}">
        <p14:creationId xmlns:p14="http://schemas.microsoft.com/office/powerpoint/2010/main" val="3468933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25</a:t>
            </a:fld>
            <a:endParaRPr lang="en-IN"/>
          </a:p>
        </p:txBody>
      </p:sp>
    </p:spTree>
    <p:extLst>
      <p:ext uri="{BB962C8B-B14F-4D97-AF65-F5344CB8AC3E}">
        <p14:creationId xmlns:p14="http://schemas.microsoft.com/office/powerpoint/2010/main" val="281514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C7B3E-BFBD-44E4-8296-E928BD04802A}" type="slidenum">
              <a:rPr lang="en-IN" smtClean="0"/>
              <a:pPr/>
              <a:t>26</a:t>
            </a:fld>
            <a:endParaRPr lang="en-IN"/>
          </a:p>
        </p:txBody>
      </p:sp>
    </p:spTree>
    <p:extLst>
      <p:ext uri="{BB962C8B-B14F-4D97-AF65-F5344CB8AC3E}">
        <p14:creationId xmlns:p14="http://schemas.microsoft.com/office/powerpoint/2010/main" val="371862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C914B6-0E07-4EF5-AA7B-E4536C451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8" name="Date Placeholder 3">
            <a:extLst>
              <a:ext uri="{FF2B5EF4-FFF2-40B4-BE49-F238E27FC236}">
                <a16:creationId xmlns:a16="http://schemas.microsoft.com/office/drawing/2014/main" id="{D5248C0C-1F34-45D7-88D4-B4B78106058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2868545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F14687-AA6B-4152-81AF-0A8E5BD75B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11" name="Date Placeholder 3">
            <a:extLst>
              <a:ext uri="{FF2B5EF4-FFF2-40B4-BE49-F238E27FC236}">
                <a16:creationId xmlns:a16="http://schemas.microsoft.com/office/drawing/2014/main" id="{4B21CC1D-9C39-4D9C-966C-A5D462BD90B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554657591"/>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8.wdp"/></Relationships>
</file>

<file path=ppt/slides/_rels/slide3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5.wdp"/></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6.wdp"/></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7.wdp"/></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8.wdp"/></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9.wdp"/></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20.wdp"/></Relationships>
</file>

<file path=ppt/slides/_rels/slide67.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7.png"/><Relationship Id="rId1" Type="http://schemas.openxmlformats.org/officeDocument/2006/relationships/slideLayout" Target="../slideLayouts/slideLayout1.xml"/><Relationship Id="rId5" Type="http://schemas.microsoft.com/office/2007/relationships/hdphoto" Target="../media/hdphoto24.wdp"/><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9.pn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0.png"/><Relationship Id="rId1" Type="http://schemas.openxmlformats.org/officeDocument/2006/relationships/slideLayout" Target="../slideLayouts/slideLayout1.xml"/><Relationship Id="rId5" Type="http://schemas.microsoft.com/office/2007/relationships/hdphoto" Target="../media/hdphoto26.wdp"/><Relationship Id="rId4" Type="http://schemas.openxmlformats.org/officeDocument/2006/relationships/image" Target="../media/image41.png"/></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2.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8E1097F9-2FB4-45BD-BDD0-6B828242E6D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6" name="TextBox 5"/>
          <p:cNvSpPr txBox="1"/>
          <p:nvPr/>
        </p:nvSpPr>
        <p:spPr>
          <a:xfrm>
            <a:off x="4036424" y="2251165"/>
            <a:ext cx="214230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Statistics</a:t>
            </a:r>
            <a:endParaRPr lang="en-US" sz="4000" dirty="0"/>
          </a:p>
        </p:txBody>
      </p:sp>
    </p:spTree>
    <p:extLst>
      <p:ext uri="{BB962C8B-B14F-4D97-AF65-F5344CB8AC3E}">
        <p14:creationId xmlns:p14="http://schemas.microsoft.com/office/powerpoint/2010/main" val="63971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3762D2-C498-4DC8-8BAE-B3C9C92932EB}"/>
              </a:ext>
            </a:extLst>
          </p:cNvPr>
          <p:cNvSpPr txBox="1"/>
          <p:nvPr/>
        </p:nvSpPr>
        <p:spPr>
          <a:xfrm>
            <a:off x="248575" y="384032"/>
            <a:ext cx="10696233" cy="3376374"/>
          </a:xfrm>
          <a:prstGeom prst="rect">
            <a:avLst/>
          </a:prstGeom>
          <a:noFill/>
        </p:spPr>
        <p:txBody>
          <a:bodyPr wrap="square">
            <a:spAutoFit/>
          </a:bodyPr>
          <a:lstStyle/>
          <a:p>
            <a:pPr marR="0" lvl="0" algn="l" defTabSz="914400" rtl="0" eaLnBrk="1" fontAlgn="auto" latinLnBrk="0" hangingPunct="1">
              <a:lnSpc>
                <a:spcPct val="150000"/>
              </a:lnSpc>
              <a:spcBef>
                <a:spcPts val="1000"/>
              </a:spcBef>
              <a:spcAft>
                <a:spcPts val="0"/>
              </a:spcAft>
              <a:buClrTx/>
              <a:buSzTx/>
              <a:tabLst/>
              <a:defRPr/>
            </a:pPr>
            <a:r>
              <a:rPr lang="en-US" sz="2800" b="1" dirty="0">
                <a:latin typeface="Times New Roman" panose="02020603050405020304" pitchFamily="18" charset="0"/>
                <a:cs typeface="Times New Roman" panose="02020603050405020304" pitchFamily="18" charset="0"/>
              </a:rPr>
              <a:t>Measure of central tendency:</a:t>
            </a:r>
            <a:br>
              <a:rPr lang="en-US" sz="4800" dirty="0"/>
            </a:br>
            <a:endParaRPr lang="en-US" sz="2000" dirty="0">
              <a:solidFill>
                <a:prstClr val="black"/>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a:t>
            </a:r>
            <a:r>
              <a:rPr kumimoji="0" 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measure of central tendency</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a single value that describes the way in which a group of data cluster around a central value. </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put in other words, it is a way to describe the center of a data set. </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There are three measures of central tendency: </a:t>
            </a:r>
            <a:r>
              <a:rPr kumimoji="0" 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mean, median, and  mode.</a:t>
            </a:r>
          </a:p>
        </p:txBody>
      </p:sp>
      <p:pic>
        <p:nvPicPr>
          <p:cNvPr id="5" name="Picture 4">
            <a:extLst>
              <a:ext uri="{FF2B5EF4-FFF2-40B4-BE49-F238E27FC236}">
                <a16:creationId xmlns:a16="http://schemas.microsoft.com/office/drawing/2014/main" id="{C587A1F5-1C35-483A-9756-D1C143BCDD74}"/>
              </a:ext>
            </a:extLst>
          </p:cNvPr>
          <p:cNvPicPr>
            <a:picLocks noChangeAspect="1"/>
          </p:cNvPicPr>
          <p:nvPr/>
        </p:nvPicPr>
        <p:blipFill>
          <a:blip r:embed="rId2"/>
          <a:stretch>
            <a:fillRect/>
          </a:stretch>
        </p:blipFill>
        <p:spPr>
          <a:xfrm>
            <a:off x="133067" y="6068549"/>
            <a:ext cx="12058933" cy="810838"/>
          </a:xfrm>
          <a:prstGeom prst="rect">
            <a:avLst/>
          </a:prstGeom>
        </p:spPr>
      </p:pic>
    </p:spTree>
    <p:extLst>
      <p:ext uri="{BB962C8B-B14F-4D97-AF65-F5344CB8AC3E}">
        <p14:creationId xmlns:p14="http://schemas.microsoft.com/office/powerpoint/2010/main" val="2245668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3762D2-C498-4DC8-8BAE-B3C9C92932EB}"/>
              </a:ext>
            </a:extLst>
          </p:cNvPr>
          <p:cNvSpPr txBox="1"/>
          <p:nvPr/>
        </p:nvSpPr>
        <p:spPr>
          <a:xfrm>
            <a:off x="382555" y="384032"/>
            <a:ext cx="10562253" cy="2694135"/>
          </a:xfrm>
          <a:prstGeom prst="rect">
            <a:avLst/>
          </a:prstGeom>
          <a:noFill/>
        </p:spPr>
        <p:txBody>
          <a:bodyPr wrap="square">
            <a:spAutoFit/>
          </a:bodyPr>
          <a:lstStyle/>
          <a:p>
            <a:pPr marR="0" lvl="0" algn="l" defTabSz="914400" rtl="0" eaLnBrk="1" fontAlgn="auto" latinLnBrk="0" hangingPunct="1">
              <a:lnSpc>
                <a:spcPct val="150000"/>
              </a:lnSpc>
              <a:spcBef>
                <a:spcPts val="1000"/>
              </a:spcBef>
              <a:spcAft>
                <a:spcPts val="0"/>
              </a:spcAft>
              <a:buClrTx/>
              <a:buSzTx/>
              <a:tabLst/>
              <a:defRPr/>
            </a:pPr>
            <a:r>
              <a:rPr lang="en-US" sz="2000" b="1" dirty="0">
                <a:latin typeface="Times New Roman" panose="02020603050405020304" pitchFamily="18" charset="0"/>
                <a:cs typeface="Times New Roman" panose="02020603050405020304" pitchFamily="18" charset="0"/>
              </a:rPr>
              <a:t>Measure of central tendency:</a:t>
            </a:r>
            <a:br>
              <a:rPr lang="en-US" sz="4800" dirty="0"/>
            </a:br>
            <a:endParaRPr lang="en-US" sz="2000" dirty="0">
              <a:solidFill>
                <a:prstClr val="black"/>
              </a:solidFill>
              <a:latin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lets us know what is normal or 'average' for a set of data. </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also condenses the data set down to one representative value, which is useful when you are working with large amounts of data.</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C587A1F5-1C35-483A-9756-D1C143BCDD74}"/>
              </a:ext>
            </a:extLst>
          </p:cNvPr>
          <p:cNvPicPr>
            <a:picLocks noChangeAspect="1"/>
          </p:cNvPicPr>
          <p:nvPr/>
        </p:nvPicPr>
        <p:blipFill>
          <a:blip r:embed="rId2"/>
          <a:stretch>
            <a:fillRect/>
          </a:stretch>
        </p:blipFill>
        <p:spPr>
          <a:xfrm>
            <a:off x="133067" y="6068549"/>
            <a:ext cx="12058933" cy="810838"/>
          </a:xfrm>
          <a:prstGeom prst="rect">
            <a:avLst/>
          </a:prstGeom>
        </p:spPr>
      </p:pic>
    </p:spTree>
    <p:extLst>
      <p:ext uri="{BB962C8B-B14F-4D97-AF65-F5344CB8AC3E}">
        <p14:creationId xmlns:p14="http://schemas.microsoft.com/office/powerpoint/2010/main" val="3353503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3762D2-C498-4DC8-8BAE-B3C9C92932EB}"/>
              </a:ext>
            </a:extLst>
          </p:cNvPr>
          <p:cNvSpPr txBox="1"/>
          <p:nvPr/>
        </p:nvSpPr>
        <p:spPr>
          <a:xfrm>
            <a:off x="382555" y="384032"/>
            <a:ext cx="10562253" cy="2360711"/>
          </a:xfrm>
          <a:prstGeom prst="rect">
            <a:avLst/>
          </a:prstGeom>
          <a:noFill/>
        </p:spPr>
        <p:txBody>
          <a:bodyPr wrap="square">
            <a:spAutoFit/>
          </a:bodyPr>
          <a:lstStyle/>
          <a:p>
            <a:pPr marR="0" lvl="0" algn="l" defTabSz="914400" rtl="0" eaLnBrk="1" fontAlgn="auto" latinLnBrk="0" hangingPunct="1">
              <a:lnSpc>
                <a:spcPct val="150000"/>
              </a:lnSpc>
              <a:spcBef>
                <a:spcPts val="1000"/>
              </a:spcBef>
              <a:spcAft>
                <a:spcPts val="0"/>
              </a:spcAft>
              <a:buClrTx/>
              <a:buSzTx/>
              <a:tabLst/>
              <a:defRPr/>
            </a:pPr>
            <a:r>
              <a:rPr lang="en-US" sz="2400" b="1" dirty="0">
                <a:latin typeface="Times New Roman" panose="02020603050405020304" pitchFamily="18" charset="0"/>
                <a:cs typeface="Times New Roman" panose="02020603050405020304" pitchFamily="18" charset="0"/>
              </a:rPr>
              <a:t>Measure of central tendency:</a:t>
            </a:r>
          </a:p>
          <a:p>
            <a:pPr marL="342900" marR="0" lvl="0" indent="-3429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Central tendency also allows you to compare one data set to another.</a:t>
            </a:r>
          </a:p>
          <a:p>
            <a:pPr marL="342900" marR="0" lvl="0" indent="-3429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2000" b="0" i="0" dirty="0">
                <a:effectLst/>
                <a:latin typeface="Times New Roman" panose="02020603050405020304" pitchFamily="18" charset="0"/>
                <a:cs typeface="Times New Roman" panose="02020603050405020304" pitchFamily="18" charset="0"/>
              </a:rPr>
              <a:t>Measures of central tendency help you find the middle, or the average, of a data set. </a:t>
            </a:r>
            <a:endParaRPr kumimoji="0" lang="en-US" sz="20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1000"/>
              </a:spcBef>
              <a:spcAft>
                <a:spcPts val="0"/>
              </a:spcAft>
              <a:buClrTx/>
              <a:buSzTx/>
              <a:tabLst/>
              <a:defRPr/>
            </a:pPr>
            <a:endParaRPr lang="en-US" sz="2000" dirty="0">
              <a:solidFill>
                <a:prstClr val="black"/>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587A1F5-1C35-483A-9756-D1C143BCDD74}"/>
              </a:ext>
            </a:extLst>
          </p:cNvPr>
          <p:cNvPicPr>
            <a:picLocks noChangeAspect="1"/>
          </p:cNvPicPr>
          <p:nvPr/>
        </p:nvPicPr>
        <p:blipFill>
          <a:blip r:embed="rId2"/>
          <a:stretch>
            <a:fillRect/>
          </a:stretch>
        </p:blipFill>
        <p:spPr>
          <a:xfrm>
            <a:off x="133067" y="6068549"/>
            <a:ext cx="12058933" cy="810838"/>
          </a:xfrm>
          <a:prstGeom prst="rect">
            <a:avLst/>
          </a:prstGeom>
        </p:spPr>
      </p:pic>
    </p:spTree>
    <p:extLst>
      <p:ext uri="{BB962C8B-B14F-4D97-AF65-F5344CB8AC3E}">
        <p14:creationId xmlns:p14="http://schemas.microsoft.com/office/powerpoint/2010/main" val="1252792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3762D2-C498-4DC8-8BAE-B3C9C92932EB}"/>
              </a:ext>
            </a:extLst>
          </p:cNvPr>
          <p:cNvSpPr txBox="1"/>
          <p:nvPr/>
        </p:nvSpPr>
        <p:spPr>
          <a:xfrm>
            <a:off x="382555" y="384032"/>
            <a:ext cx="10562253" cy="3376374"/>
          </a:xfrm>
          <a:prstGeom prst="rect">
            <a:avLst/>
          </a:prstGeom>
          <a:noFill/>
        </p:spPr>
        <p:txBody>
          <a:bodyPr wrap="square">
            <a:spAutoFit/>
          </a:bodyPr>
          <a:lstStyle/>
          <a:p>
            <a:pPr marR="0" lvl="0" algn="l" defTabSz="914400" rtl="0" eaLnBrk="1" fontAlgn="auto" latinLnBrk="0" hangingPunct="1">
              <a:lnSpc>
                <a:spcPct val="150000"/>
              </a:lnSpc>
              <a:spcBef>
                <a:spcPts val="1000"/>
              </a:spcBef>
              <a:spcAft>
                <a:spcPts val="0"/>
              </a:spcAft>
              <a:buClrTx/>
              <a:buSzTx/>
              <a:tabLst/>
              <a:defRPr/>
            </a:pPr>
            <a:r>
              <a:rPr lang="en-US" sz="2400" b="1" dirty="0">
                <a:latin typeface="Times New Roman" panose="02020603050405020304" pitchFamily="18" charset="0"/>
                <a:cs typeface="Times New Roman" panose="02020603050405020304" pitchFamily="18" charset="0"/>
              </a:rPr>
              <a:t>Measure of central tendency:</a:t>
            </a:r>
          </a:p>
          <a:p>
            <a:pPr marR="0" lvl="0" algn="l" defTabSz="914400" rtl="0" eaLnBrk="1" fontAlgn="auto" latinLnBrk="0" hangingPunct="1">
              <a:lnSpc>
                <a:spcPct val="150000"/>
              </a:lnSpc>
              <a:spcBef>
                <a:spcPts val="100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example, let's say you have a sample of girls and a sample of boys, and you are interested in comparing their heights. By calculating the average height for each sample, you could easily draw comparisons between the girls and boys.</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R="0" lvl="0" algn="l" defTabSz="914400" rtl="0" eaLnBrk="1" fontAlgn="auto" latinLnBrk="0" hangingPunct="1">
              <a:lnSpc>
                <a:spcPct val="150000"/>
              </a:lnSpc>
              <a:spcBef>
                <a:spcPts val="1000"/>
              </a:spcBef>
              <a:spcAft>
                <a:spcPts val="0"/>
              </a:spcAft>
              <a:buClrTx/>
              <a:buSzTx/>
              <a:tabLst/>
              <a:defRPr/>
            </a:pPr>
            <a:endParaRPr lang="en-US" sz="2000" dirty="0">
              <a:solidFill>
                <a:prstClr val="black"/>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587A1F5-1C35-483A-9756-D1C143BCDD74}"/>
              </a:ext>
            </a:extLst>
          </p:cNvPr>
          <p:cNvPicPr>
            <a:picLocks noChangeAspect="1"/>
          </p:cNvPicPr>
          <p:nvPr/>
        </p:nvPicPr>
        <p:blipFill>
          <a:blip r:embed="rId2"/>
          <a:stretch>
            <a:fillRect/>
          </a:stretch>
        </p:blipFill>
        <p:spPr>
          <a:xfrm>
            <a:off x="133067" y="6068549"/>
            <a:ext cx="12058933" cy="810838"/>
          </a:xfrm>
          <a:prstGeom prst="rect">
            <a:avLst/>
          </a:prstGeom>
        </p:spPr>
      </p:pic>
    </p:spTree>
    <p:extLst>
      <p:ext uri="{BB962C8B-B14F-4D97-AF65-F5344CB8AC3E}">
        <p14:creationId xmlns:p14="http://schemas.microsoft.com/office/powerpoint/2010/main" val="78141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02BF-DDDE-4D17-B142-7E7BE11F1242}"/>
              </a:ext>
            </a:extLst>
          </p:cNvPr>
          <p:cNvSpPr>
            <a:spLocks noGrp="1"/>
          </p:cNvSpPr>
          <p:nvPr>
            <p:ph type="title" idx="4294967295"/>
          </p:nvPr>
        </p:nvSpPr>
        <p:spPr>
          <a:xfrm>
            <a:off x="150920" y="97655"/>
            <a:ext cx="11202880" cy="816745"/>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Descriptive statistics</a:t>
            </a:r>
            <a:endParaRPr lang="en-IN" sz="2400" dirty="0"/>
          </a:p>
        </p:txBody>
      </p:sp>
      <p:sp>
        <p:nvSpPr>
          <p:cNvPr id="3" name="Content Placeholder 2">
            <a:extLst>
              <a:ext uri="{FF2B5EF4-FFF2-40B4-BE49-F238E27FC236}">
                <a16:creationId xmlns:a16="http://schemas.microsoft.com/office/drawing/2014/main" id="{C73CBD8D-66B4-4275-A4B8-CEFBD4371B73}"/>
              </a:ext>
            </a:extLst>
          </p:cNvPr>
          <p:cNvSpPr>
            <a:spLocks noGrp="1"/>
          </p:cNvSpPr>
          <p:nvPr>
            <p:ph idx="4294967295"/>
          </p:nvPr>
        </p:nvSpPr>
        <p:spPr>
          <a:xfrm>
            <a:off x="269240" y="1127464"/>
            <a:ext cx="10875556" cy="3235530"/>
          </a:xfrm>
          <a:prstGeom prst="rect">
            <a:avLst/>
          </a:prstGeom>
        </p:spPr>
        <p:txBody>
          <a:bodyPr/>
          <a:lstStyle/>
          <a:p>
            <a:r>
              <a:rPr lang="en-US" sz="2000" dirty="0">
                <a:latin typeface="Times New Roman" pitchFamily="18" charset="0"/>
                <a:cs typeface="Times New Roman" pitchFamily="18" charset="0"/>
              </a:rPr>
              <a:t>A collection of objects in a specified pattern in mathematics is called a  “Mathematical Sequence” – also called as “Progression”. </a:t>
            </a:r>
          </a:p>
          <a:p>
            <a:pPr>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It includes 3 types of sequences: </a:t>
            </a:r>
          </a:p>
          <a:p>
            <a:pPr lvl="1"/>
            <a:r>
              <a:rPr lang="en-US" sz="2000" dirty="0">
                <a:latin typeface="Times New Roman" pitchFamily="18" charset="0"/>
                <a:cs typeface="Times New Roman" pitchFamily="18" charset="0"/>
              </a:rPr>
              <a:t>Arithmetic Mean</a:t>
            </a:r>
          </a:p>
          <a:p>
            <a:pPr lvl="1"/>
            <a:r>
              <a:rPr lang="en-US" sz="2000" dirty="0">
                <a:latin typeface="Times New Roman" pitchFamily="18" charset="0"/>
                <a:cs typeface="Times New Roman" pitchFamily="18" charset="0"/>
              </a:rPr>
              <a:t>Geometric Mean</a:t>
            </a:r>
          </a:p>
          <a:p>
            <a:pPr lvl="1"/>
            <a:r>
              <a:rPr lang="en-US" sz="2000" dirty="0">
                <a:latin typeface="Times New Roman" pitchFamily="18" charset="0"/>
                <a:cs typeface="Times New Roman" pitchFamily="18" charset="0"/>
              </a:rPr>
              <a:t>Harmonic Mean</a:t>
            </a:r>
          </a:p>
          <a:p>
            <a:pPr lvl="1">
              <a:buNone/>
            </a:pPr>
            <a:endParaRPr lang="en-US" sz="2000" dirty="0">
              <a:latin typeface="Times New Roman" pitchFamily="18" charset="0"/>
              <a:cs typeface="Times New Roman" pitchFamily="18" charset="0"/>
            </a:endParaRPr>
          </a:p>
          <a:p>
            <a:pPr marL="0" indent="0">
              <a:lnSpc>
                <a:spcPct val="150000"/>
              </a:lnSpc>
              <a:buNone/>
            </a:pPr>
            <a:endParaRPr lang="en-IN" sz="1800" dirty="0">
              <a:latin typeface="Times New Roman" pitchFamily="18" charset="0"/>
              <a:cs typeface="Times New Roman" pitchFamily="18" charset="0"/>
            </a:endParaRPr>
          </a:p>
        </p:txBody>
      </p:sp>
      <p:sp>
        <p:nvSpPr>
          <p:cNvPr id="5" name="Date Placeholder 3">
            <a:extLst>
              <a:ext uri="{FF2B5EF4-FFF2-40B4-BE49-F238E27FC236}">
                <a16:creationId xmlns:a16="http://schemas.microsoft.com/office/drawing/2014/main" id="{96EA2ED9-6FD5-4CAC-ADEB-43E2E4151E81}"/>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419486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02BF-DDDE-4D17-B142-7E7BE11F1242}"/>
              </a:ext>
            </a:extLst>
          </p:cNvPr>
          <p:cNvSpPr>
            <a:spLocks noGrp="1"/>
          </p:cNvSpPr>
          <p:nvPr>
            <p:ph type="title" idx="4294967295"/>
          </p:nvPr>
        </p:nvSpPr>
        <p:spPr>
          <a:xfrm>
            <a:off x="269240" y="145511"/>
            <a:ext cx="11084560" cy="1545178"/>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Descriptive statistics</a:t>
            </a:r>
            <a:endParaRPr lang="en-IN" sz="2400" dirty="0"/>
          </a:p>
        </p:txBody>
      </p:sp>
      <p:sp>
        <p:nvSpPr>
          <p:cNvPr id="3" name="Content Placeholder 2">
            <a:extLst>
              <a:ext uri="{FF2B5EF4-FFF2-40B4-BE49-F238E27FC236}">
                <a16:creationId xmlns:a16="http://schemas.microsoft.com/office/drawing/2014/main" id="{C73CBD8D-66B4-4275-A4B8-CEFBD4371B73}"/>
              </a:ext>
            </a:extLst>
          </p:cNvPr>
          <p:cNvSpPr>
            <a:spLocks noGrp="1"/>
          </p:cNvSpPr>
          <p:nvPr>
            <p:ph idx="4294967295"/>
          </p:nvPr>
        </p:nvSpPr>
        <p:spPr>
          <a:xfrm>
            <a:off x="269240" y="1145219"/>
            <a:ext cx="10862492" cy="3557409"/>
          </a:xfrm>
          <a:prstGeom prst="rect">
            <a:avLst/>
          </a:prstGeom>
        </p:spPr>
        <p:txBody>
          <a:bodyPr/>
          <a:lstStyle/>
          <a:p>
            <a:pPr marL="0" indent="0">
              <a:lnSpc>
                <a:spcPct val="150000"/>
              </a:lnSpc>
              <a:buNone/>
            </a:pPr>
            <a:r>
              <a:rPr lang="en-US" sz="2000" b="1" dirty="0">
                <a:latin typeface="Times New Roman" panose="02020603050405020304" pitchFamily="18" charset="0"/>
                <a:cs typeface="Times New Roman" panose="02020603050405020304" pitchFamily="18" charset="0"/>
              </a:rPr>
              <a:t>Arithmetic Mean:</a:t>
            </a:r>
          </a:p>
          <a:p>
            <a:pPr>
              <a:lnSpc>
                <a:spcPct val="150000"/>
              </a:lnSpc>
            </a:pPr>
            <a:r>
              <a:rPr lang="en-US" sz="2000" dirty="0">
                <a:latin typeface="Times New Roman" panose="02020603050405020304" pitchFamily="18" charset="0"/>
                <a:cs typeface="Times New Roman" panose="02020603050405020304" pitchFamily="18" charset="0"/>
              </a:rPr>
              <a:t> The total of all the values divided by the size of the data set.</a:t>
            </a:r>
          </a:p>
          <a:p>
            <a:pPr>
              <a:lnSpc>
                <a:spcPct val="150000"/>
              </a:lnSpc>
            </a:pPr>
            <a:r>
              <a:rPr lang="en-US" sz="2000" dirty="0">
                <a:latin typeface="Times New Roman" panose="02020603050405020304" pitchFamily="18" charset="0"/>
                <a:cs typeface="Times New Roman" panose="02020603050405020304" pitchFamily="18" charset="0"/>
              </a:rPr>
              <a:t> It is the most commonly used statistic of position.</a:t>
            </a:r>
          </a:p>
          <a:p>
            <a:pPr>
              <a:lnSpc>
                <a:spcPct val="150000"/>
              </a:lnSpc>
            </a:pPr>
            <a:r>
              <a:rPr lang="en-US" sz="2000" dirty="0">
                <a:latin typeface="Times New Roman" panose="02020603050405020304" pitchFamily="18" charset="0"/>
                <a:cs typeface="Times New Roman" panose="02020603050405020304" pitchFamily="18" charset="0"/>
              </a:rPr>
              <a:t> It is easy to understand and calculate.</a:t>
            </a:r>
          </a:p>
          <a:p>
            <a:pPr marL="0" indent="0">
              <a:lnSpc>
                <a:spcPct val="150000"/>
              </a:lnSpc>
              <a:buNone/>
            </a:pPr>
            <a:endParaRPr lang="en-IN" sz="1800" dirty="0"/>
          </a:p>
        </p:txBody>
      </p:sp>
      <p:sp>
        <p:nvSpPr>
          <p:cNvPr id="5" name="Date Placeholder 3">
            <a:extLst>
              <a:ext uri="{FF2B5EF4-FFF2-40B4-BE49-F238E27FC236}">
                <a16:creationId xmlns:a16="http://schemas.microsoft.com/office/drawing/2014/main" id="{96EA2ED9-6FD5-4CAC-ADEB-43E2E4151E81}"/>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419486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02BF-DDDE-4D17-B142-7E7BE11F1242}"/>
              </a:ext>
            </a:extLst>
          </p:cNvPr>
          <p:cNvSpPr>
            <a:spLocks noGrp="1"/>
          </p:cNvSpPr>
          <p:nvPr>
            <p:ph type="title" idx="4294967295"/>
          </p:nvPr>
        </p:nvSpPr>
        <p:spPr>
          <a:xfrm>
            <a:off x="0" y="145511"/>
            <a:ext cx="11353800" cy="1545178"/>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Descriptive statistics</a:t>
            </a:r>
            <a:endParaRPr lang="en-IN" sz="2400" dirty="0"/>
          </a:p>
        </p:txBody>
      </p:sp>
      <p:sp>
        <p:nvSpPr>
          <p:cNvPr id="3" name="Content Placeholder 2">
            <a:extLst>
              <a:ext uri="{FF2B5EF4-FFF2-40B4-BE49-F238E27FC236}">
                <a16:creationId xmlns:a16="http://schemas.microsoft.com/office/drawing/2014/main" id="{C73CBD8D-66B4-4275-A4B8-CEFBD4371B73}"/>
              </a:ext>
            </a:extLst>
          </p:cNvPr>
          <p:cNvSpPr>
            <a:spLocks noGrp="1"/>
          </p:cNvSpPr>
          <p:nvPr>
            <p:ph idx="4294967295"/>
          </p:nvPr>
        </p:nvSpPr>
        <p:spPr>
          <a:xfrm>
            <a:off x="0" y="958788"/>
            <a:ext cx="11353800" cy="4964493"/>
          </a:xfrm>
          <a:prstGeom prst="rect">
            <a:avLst/>
          </a:prstGeom>
        </p:spPr>
        <p:txBody>
          <a:bodyPr/>
          <a:lstStyle/>
          <a:p>
            <a:pPr marL="0" indent="0">
              <a:lnSpc>
                <a:spcPct val="150000"/>
              </a:lnSpc>
              <a:buNone/>
            </a:pPr>
            <a:r>
              <a:rPr lang="en-US" sz="2000" b="1" dirty="0">
                <a:latin typeface="Times New Roman" panose="02020603050405020304" pitchFamily="18" charset="0"/>
                <a:cs typeface="Times New Roman" panose="02020603050405020304" pitchFamily="18" charset="0"/>
              </a:rPr>
              <a:t>Arithmetic Mean:</a:t>
            </a:r>
          </a:p>
          <a:p>
            <a:pPr>
              <a:lnSpc>
                <a:spcPct val="150000"/>
              </a:lnSpc>
            </a:pPr>
            <a:r>
              <a:rPr lang="en-US" sz="2000" dirty="0">
                <a:latin typeface="Times New Roman" panose="02020603050405020304" pitchFamily="18" charset="0"/>
                <a:cs typeface="Times New Roman" panose="02020603050405020304" pitchFamily="18" charset="0"/>
              </a:rPr>
              <a:t>It works well when the distribution is symmetric and there are no outliers.</a:t>
            </a:r>
          </a:p>
          <a:p>
            <a:pPr>
              <a:lnSpc>
                <a:spcPct val="150000"/>
              </a:lnSpc>
            </a:pPr>
            <a:r>
              <a:rPr lang="en-US" sz="2000" dirty="0">
                <a:latin typeface="Times New Roman" panose="02020603050405020304" pitchFamily="18" charset="0"/>
                <a:cs typeface="Times New Roman" panose="02020603050405020304" pitchFamily="18" charset="0"/>
              </a:rPr>
              <a:t>The mean of a sample is denoted by ‘x-bar’.</a:t>
            </a:r>
          </a:p>
          <a:p>
            <a:pPr>
              <a:lnSpc>
                <a:spcPct val="150000"/>
              </a:lnSpc>
            </a:pPr>
            <a:r>
              <a:rPr lang="en-US" sz="2000" dirty="0">
                <a:latin typeface="Times New Roman" panose="02020603050405020304" pitchFamily="18" charset="0"/>
                <a:cs typeface="Times New Roman" panose="02020603050405020304" pitchFamily="18" charset="0"/>
              </a:rPr>
              <a:t>The mean of a population is denoted by ‘µ’.</a:t>
            </a:r>
          </a:p>
          <a:p>
            <a:pPr marL="0" indent="0">
              <a:buNone/>
            </a:pPr>
            <a:endParaRPr lang="en-IN" sz="1800" dirty="0"/>
          </a:p>
        </p:txBody>
      </p:sp>
      <p:sp>
        <p:nvSpPr>
          <p:cNvPr id="5" name="Date Placeholder 3">
            <a:extLst>
              <a:ext uri="{FF2B5EF4-FFF2-40B4-BE49-F238E27FC236}">
                <a16:creationId xmlns:a16="http://schemas.microsoft.com/office/drawing/2014/main" id="{96EA2ED9-6FD5-4CAC-ADEB-43E2E4151E81}"/>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52185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02BF-DDDE-4D17-B142-7E7BE11F1242}"/>
              </a:ext>
            </a:extLst>
          </p:cNvPr>
          <p:cNvSpPr>
            <a:spLocks noGrp="1"/>
          </p:cNvSpPr>
          <p:nvPr>
            <p:ph type="title" idx="4294967295"/>
          </p:nvPr>
        </p:nvSpPr>
        <p:spPr>
          <a:xfrm>
            <a:off x="117948" y="145511"/>
            <a:ext cx="11235852" cy="1545178"/>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Descriptive statistics</a:t>
            </a:r>
            <a:endParaRPr lang="en-IN" sz="2400" dirty="0"/>
          </a:p>
        </p:txBody>
      </p:sp>
      <p:sp>
        <p:nvSpPr>
          <p:cNvPr id="3" name="Content Placeholder 2">
            <a:extLst>
              <a:ext uri="{FF2B5EF4-FFF2-40B4-BE49-F238E27FC236}">
                <a16:creationId xmlns:a16="http://schemas.microsoft.com/office/drawing/2014/main" id="{C73CBD8D-66B4-4275-A4B8-CEFBD4371B73}"/>
              </a:ext>
            </a:extLst>
          </p:cNvPr>
          <p:cNvSpPr>
            <a:spLocks noGrp="1"/>
          </p:cNvSpPr>
          <p:nvPr>
            <p:ph idx="4294967295"/>
          </p:nvPr>
        </p:nvSpPr>
        <p:spPr>
          <a:xfrm>
            <a:off x="0" y="870012"/>
            <a:ext cx="11353800" cy="5053269"/>
          </a:xfrm>
          <a:prstGeom prst="rect">
            <a:avLst/>
          </a:prstGeom>
        </p:spPr>
        <p:txBody>
          <a:bodyPr/>
          <a:lstStyle/>
          <a:p>
            <a:pPr marL="0" indent="0">
              <a:lnSpc>
                <a:spcPct val="150000"/>
              </a:lnSpc>
              <a:buNone/>
            </a:pPr>
            <a:r>
              <a:rPr lang="en-US" sz="2000" b="1" dirty="0">
                <a:latin typeface="Times New Roman" panose="02020603050405020304" pitchFamily="18" charset="0"/>
                <a:cs typeface="Times New Roman" panose="02020603050405020304" pitchFamily="18" charset="0"/>
              </a:rPr>
              <a:t>Arithmetic Mean:</a:t>
            </a:r>
          </a:p>
          <a:p>
            <a:pPr>
              <a:lnSpc>
                <a:spcPct val="150000"/>
              </a:lnSpc>
            </a:pPr>
            <a:r>
              <a:rPr lang="en-US" sz="2000" dirty="0">
                <a:latin typeface="Times New Roman" panose="02020603050405020304" pitchFamily="18" charset="0"/>
                <a:cs typeface="Times New Roman" panose="02020603050405020304" pitchFamily="18" charset="0"/>
              </a:rPr>
              <a:t>The </a:t>
            </a:r>
            <a:r>
              <a:rPr lang="en-US" sz="2000" b="1" dirty="0">
                <a:solidFill>
                  <a:srgbClr val="FF0000"/>
                </a:solidFill>
                <a:latin typeface="Times New Roman" panose="02020603050405020304" pitchFamily="18" charset="0"/>
                <a:cs typeface="Times New Roman" panose="02020603050405020304" pitchFamily="18" charset="0"/>
              </a:rPr>
              <a:t>arithmetic mean </a:t>
            </a:r>
            <a:r>
              <a:rPr lang="en-US" sz="2000" dirty="0">
                <a:latin typeface="Times New Roman" panose="02020603050405020304" pitchFamily="18" charset="0"/>
                <a:cs typeface="Times New Roman" panose="02020603050405020304" pitchFamily="18" charset="0"/>
              </a:rPr>
              <a:t>is the average of a series of numbers.</a:t>
            </a:r>
          </a:p>
          <a:p>
            <a:pPr algn="l">
              <a:lnSpc>
                <a:spcPct val="150000"/>
              </a:lnSpc>
            </a:pPr>
            <a:r>
              <a:rPr lang="en-US" sz="2000" b="0" dirty="0">
                <a:solidFill>
                  <a:srgbClr val="000000"/>
                </a:solidFill>
                <a:effectLst/>
                <a:latin typeface="Times New Roman" panose="02020603050405020304" pitchFamily="18" charset="0"/>
                <a:cs typeface="Times New Roman" panose="02020603050405020304" pitchFamily="18" charset="0"/>
              </a:rPr>
              <a:t>The formula for calculating the arithmetic mean is:</a:t>
            </a:r>
          </a:p>
          <a:p>
            <a:pPr algn="l">
              <a:lnSpc>
                <a:spcPct val="150000"/>
              </a:lnSpc>
            </a:pPr>
            <a:r>
              <a:rPr lang="en-US" sz="2000" b="0" dirty="0">
                <a:solidFill>
                  <a:srgbClr val="000000"/>
                </a:solidFill>
                <a:effectLst/>
                <a:latin typeface="Times New Roman" panose="02020603050405020304" pitchFamily="18" charset="0"/>
                <a:cs typeface="Times New Roman" panose="02020603050405020304" pitchFamily="18" charset="0"/>
              </a:rPr>
              <a:t>Arithmetic mean = (X 1+ X2 + X3 + ... +XN) / N</a:t>
            </a:r>
          </a:p>
          <a:p>
            <a:pPr algn="l">
              <a:lnSpc>
                <a:spcPct val="150000"/>
              </a:lnSpc>
            </a:pPr>
            <a:r>
              <a:rPr lang="en-US" sz="2000" b="0" dirty="0">
                <a:solidFill>
                  <a:srgbClr val="000000"/>
                </a:solidFill>
                <a:effectLst/>
                <a:latin typeface="Times New Roman" panose="02020603050405020304" pitchFamily="18" charset="0"/>
                <a:cs typeface="Times New Roman" panose="02020603050405020304" pitchFamily="18" charset="0"/>
              </a:rPr>
              <a:t>where X1, X2, X3, XN are the values of the observations being averaged and N equals the number of observations</a:t>
            </a:r>
          </a:p>
          <a:p>
            <a:pPr marL="0" indent="0">
              <a:lnSpc>
                <a:spcPct val="150000"/>
              </a:lnSpc>
              <a:buNone/>
            </a:pPr>
            <a:endParaRPr lang="en-IN" sz="1800" dirty="0"/>
          </a:p>
        </p:txBody>
      </p:sp>
      <p:sp>
        <p:nvSpPr>
          <p:cNvPr id="5" name="Date Placeholder 3">
            <a:extLst>
              <a:ext uri="{FF2B5EF4-FFF2-40B4-BE49-F238E27FC236}">
                <a16:creationId xmlns:a16="http://schemas.microsoft.com/office/drawing/2014/main" id="{96EA2ED9-6FD5-4CAC-ADEB-43E2E4151E81}"/>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715978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71670" y="158311"/>
            <a:ext cx="10515600" cy="1325563"/>
          </a:xfrm>
          <a:prstGeom prst="rect">
            <a:avLst/>
          </a:prstGeom>
        </p:spPr>
        <p:txBody>
          <a:bodyPr/>
          <a:lstStyle/>
          <a:p>
            <a:pPr algn="l"/>
            <a:r>
              <a:rPr lang="en-IN" sz="2800" b="1" dirty="0">
                <a:latin typeface="Times New Roman" panose="02020603050405020304" pitchFamily="18" charset="0"/>
                <a:cs typeface="Times New Roman" panose="02020603050405020304" pitchFamily="18" charset="0"/>
              </a:rPr>
              <a:t>Example for mean:</a:t>
            </a:r>
          </a:p>
        </p:txBody>
      </p:sp>
      <p:pic>
        <p:nvPicPr>
          <p:cNvPr id="7" name="Content Placeholder 6">
            <a:extLst>
              <a:ext uri="{FF2B5EF4-FFF2-40B4-BE49-F238E27FC236}">
                <a16:creationId xmlns:a16="http://schemas.microsoft.com/office/drawing/2014/main" id="{9C5C0DD0-1B53-4AA4-BC19-D3CE79A58620}"/>
              </a:ext>
            </a:extLst>
          </p:cNvPr>
          <p:cNvPicPr>
            <a:picLocks noGrp="1" noChangeAspect="1"/>
          </p:cNvPicPr>
          <p:nvPr>
            <p:ph idx="4294967295"/>
          </p:nvPr>
        </p:nvPicPr>
        <p:blipFill>
          <a:blip r:embed="rId3">
            <a:extLst>
              <a:ext uri="{BEBA8EAE-BF5A-486C-A8C5-ECC9F3942E4B}">
                <a14:imgProps xmlns:a14="http://schemas.microsoft.com/office/drawing/2010/main">
                  <a14:imgLayer r:embed="rId4">
                    <a14:imgEffect>
                      <a14:sharpenSoften amount="50000"/>
                    </a14:imgEffect>
                    <a14:imgEffect>
                      <a14:brightnessContrast bright="30000" contrast="30000"/>
                    </a14:imgEffect>
                  </a14:imgLayer>
                </a14:imgProps>
              </a:ext>
              <a:ext uri="{28A0092B-C50C-407E-A947-70E740481C1C}">
                <a14:useLocalDpi xmlns:a14="http://schemas.microsoft.com/office/drawing/2010/main" val="0"/>
              </a:ext>
            </a:extLst>
          </a:blip>
          <a:stretch>
            <a:fillRect/>
          </a:stretch>
        </p:blipFill>
        <p:spPr>
          <a:xfrm>
            <a:off x="2519264" y="793102"/>
            <a:ext cx="5159829" cy="5051354"/>
          </a:xfrm>
          <a:prstGeom prst="rect">
            <a:avLst/>
          </a:prstGeom>
        </p:spPr>
      </p:pic>
      <p:pic>
        <p:nvPicPr>
          <p:cNvPr id="4" name="Picture 3">
            <a:extLst>
              <a:ext uri="{FF2B5EF4-FFF2-40B4-BE49-F238E27FC236}">
                <a16:creationId xmlns:a16="http://schemas.microsoft.com/office/drawing/2014/main" id="{8F994521-06C7-4276-A521-A3277B775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1008008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117948" y="450310"/>
            <a:ext cx="11363999" cy="1632265"/>
          </a:xfrm>
          <a:prstGeom prst="rect">
            <a:avLst/>
          </a:prstGeom>
        </p:spPr>
        <p:txBody>
          <a:bodyPr/>
          <a:lstStyle/>
          <a:p>
            <a:pPr algn="l"/>
            <a:r>
              <a:rPr lang="en-IN" sz="2400" b="1" dirty="0">
                <a:latin typeface="Times New Roman" panose="02020603050405020304" pitchFamily="18" charset="0"/>
                <a:cs typeface="Times New Roman" panose="02020603050405020304" pitchFamily="18" charset="0"/>
              </a:rPr>
              <a:t>Geometric mean:</a:t>
            </a:r>
          </a:p>
        </p:txBody>
      </p:sp>
      <p:sp>
        <p:nvSpPr>
          <p:cNvPr id="3" name="Content Placeholder 2">
            <a:extLst>
              <a:ext uri="{FF2B5EF4-FFF2-40B4-BE49-F238E27FC236}">
                <a16:creationId xmlns:a16="http://schemas.microsoft.com/office/drawing/2014/main" id="{569088F5-9369-4CC3-B2AD-E49375346C99}"/>
              </a:ext>
            </a:extLst>
          </p:cNvPr>
          <p:cNvSpPr>
            <a:spLocks noGrp="1"/>
          </p:cNvSpPr>
          <p:nvPr>
            <p:ph idx="4294967295"/>
          </p:nvPr>
        </p:nvSpPr>
        <p:spPr>
          <a:xfrm>
            <a:off x="269240" y="1411550"/>
            <a:ext cx="10798867" cy="3897298"/>
          </a:xfrm>
          <a:prstGeom prst="rect">
            <a:avLst/>
          </a:prstGeom>
        </p:spPr>
        <p:txBody>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In mathematics, the geometric mean is a mean or average, which indicates the central tendency or typical value of a set of numbers by using the product of their values (as opposed to the arithmetic mean which uses their sum). </a:t>
            </a:r>
          </a:p>
        </p:txBody>
      </p:sp>
      <p:pic>
        <p:nvPicPr>
          <p:cNvPr id="4" name="Picture 3">
            <a:extLst>
              <a:ext uri="{FF2B5EF4-FFF2-40B4-BE49-F238E27FC236}">
                <a16:creationId xmlns:a16="http://schemas.microsoft.com/office/drawing/2014/main" id="{8F994521-06C7-4276-A521-A3277B775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4792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8E1097F9-2FB4-45BD-BDD0-6B828242E6D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6" name="TextBox 5"/>
          <p:cNvSpPr txBox="1"/>
          <p:nvPr/>
        </p:nvSpPr>
        <p:spPr>
          <a:xfrm>
            <a:off x="269240" y="126849"/>
            <a:ext cx="264377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Statistics</a:t>
            </a:r>
            <a:endParaRPr lang="en-US" sz="2400" dirty="0"/>
          </a:p>
        </p:txBody>
      </p:sp>
      <p:sp>
        <p:nvSpPr>
          <p:cNvPr id="7" name="TextBox 6"/>
          <p:cNvSpPr txBox="1"/>
          <p:nvPr/>
        </p:nvSpPr>
        <p:spPr>
          <a:xfrm>
            <a:off x="269240" y="870012"/>
            <a:ext cx="10847252" cy="4191981"/>
          </a:xfrm>
          <a:prstGeom prst="rect">
            <a:avLst/>
          </a:prstGeom>
          <a:noFill/>
        </p:spPr>
        <p:txBody>
          <a:bodyPr wrap="square" rtlCol="0">
            <a:spAutoFit/>
          </a:bodyPr>
          <a:lstStyle/>
          <a:p>
            <a:pPr>
              <a:lnSpc>
                <a:spcPct val="150000"/>
              </a:lnSpc>
            </a:pPr>
            <a:r>
              <a:rPr lang="en-US" sz="2000" dirty="0">
                <a:latin typeface="Times New Roman" pitchFamily="18" charset="0"/>
                <a:cs typeface="Times New Roman" pitchFamily="18" charset="0"/>
              </a:rPr>
              <a:t>It is a branch of  applied Mathematics which deals with</a:t>
            </a:r>
          </a:p>
          <a:p>
            <a:pPr>
              <a:lnSpc>
                <a:spcPct val="150000"/>
              </a:lnSpc>
            </a:pPr>
            <a:endParaRPr lang="en-US" sz="2000" dirty="0">
              <a:latin typeface="Times New Roman" pitchFamily="18" charset="0"/>
              <a:cs typeface="Times New Roman" pitchFamily="18" charset="0"/>
            </a:endParaRPr>
          </a:p>
          <a:p>
            <a:pPr lvl="1">
              <a:lnSpc>
                <a:spcPct val="150000"/>
              </a:lnSpc>
              <a:buFont typeface="Arial" pitchFamily="34" charset="0"/>
              <a:buChar char="•"/>
            </a:pPr>
            <a:r>
              <a:rPr lang="en-US" sz="2000" dirty="0">
                <a:latin typeface="Times New Roman" pitchFamily="18" charset="0"/>
                <a:cs typeface="Times New Roman" pitchFamily="18" charset="0"/>
              </a:rPr>
              <a:t> Data collection</a:t>
            </a:r>
          </a:p>
          <a:p>
            <a:pPr lvl="1">
              <a:lnSpc>
                <a:spcPct val="150000"/>
              </a:lnSpc>
              <a:buFont typeface="Arial" pitchFamily="34" charset="0"/>
              <a:buChar char="•"/>
            </a:pPr>
            <a:r>
              <a:rPr lang="en-US" sz="2000" dirty="0">
                <a:latin typeface="Times New Roman" pitchFamily="18" charset="0"/>
                <a:cs typeface="Times New Roman" pitchFamily="18" charset="0"/>
              </a:rPr>
              <a:t> Data Analysis</a:t>
            </a:r>
          </a:p>
          <a:p>
            <a:pPr lvl="1">
              <a:lnSpc>
                <a:spcPct val="150000"/>
              </a:lnSpc>
              <a:buFont typeface="Arial" pitchFamily="34" charset="0"/>
              <a:buChar char="•"/>
            </a:pPr>
            <a:r>
              <a:rPr lang="en-US" sz="2000" dirty="0">
                <a:latin typeface="Times New Roman" pitchFamily="18" charset="0"/>
                <a:cs typeface="Times New Roman" pitchFamily="18" charset="0"/>
              </a:rPr>
              <a:t> Data Interpretation</a:t>
            </a:r>
          </a:p>
          <a:p>
            <a:pPr lvl="1">
              <a:lnSpc>
                <a:spcPct val="150000"/>
              </a:lnSpc>
              <a:buFont typeface="Arial" pitchFamily="34" charset="0"/>
              <a:buChar char="•"/>
            </a:pPr>
            <a:r>
              <a:rPr lang="en-US" sz="2000" dirty="0">
                <a:latin typeface="Times New Roman" pitchFamily="18" charset="0"/>
                <a:cs typeface="Times New Roman" pitchFamily="18" charset="0"/>
              </a:rPr>
              <a:t> Data Presentation</a:t>
            </a:r>
          </a:p>
          <a:p>
            <a:pPr lvl="1">
              <a:lnSpc>
                <a:spcPct val="150000"/>
              </a:lnSpc>
            </a:pPr>
            <a:endParaRPr lang="en-US"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Statistics is concerned with summarizing, describing and characterize the sample being studied on the data.</a:t>
            </a:r>
          </a:p>
        </p:txBody>
      </p:sp>
    </p:spTree>
    <p:extLst>
      <p:ext uri="{BB962C8B-B14F-4D97-AF65-F5344CB8AC3E}">
        <p14:creationId xmlns:p14="http://schemas.microsoft.com/office/powerpoint/2010/main" val="63971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22742" y="298351"/>
            <a:ext cx="11084560" cy="1545178"/>
          </a:xfrm>
          <a:prstGeom prst="rect">
            <a:avLst/>
          </a:prstGeom>
        </p:spPr>
        <p:txBody>
          <a:bodyPr/>
          <a:lstStyle/>
          <a:p>
            <a:pPr algn="l"/>
            <a:r>
              <a:rPr lang="en-IN" sz="2800" b="1" dirty="0">
                <a:latin typeface="Times New Roman" panose="02020603050405020304" pitchFamily="18" charset="0"/>
                <a:cs typeface="Times New Roman" panose="02020603050405020304" pitchFamily="18" charset="0"/>
              </a:rPr>
              <a:t>Geometric mean:</a:t>
            </a:r>
          </a:p>
        </p:txBody>
      </p:sp>
      <p:sp>
        <p:nvSpPr>
          <p:cNvPr id="3" name="Content Placeholder 2">
            <a:extLst>
              <a:ext uri="{FF2B5EF4-FFF2-40B4-BE49-F238E27FC236}">
                <a16:creationId xmlns:a16="http://schemas.microsoft.com/office/drawing/2014/main" id="{569088F5-9369-4CC3-B2AD-E49375346C99}"/>
              </a:ext>
            </a:extLst>
          </p:cNvPr>
          <p:cNvSpPr>
            <a:spLocks noGrp="1"/>
          </p:cNvSpPr>
          <p:nvPr>
            <p:ph idx="4294967295"/>
          </p:nvPr>
        </p:nvSpPr>
        <p:spPr>
          <a:xfrm>
            <a:off x="322743" y="1074199"/>
            <a:ext cx="11040686" cy="5333492"/>
          </a:xfrm>
          <a:prstGeom prst="rect">
            <a:avLst/>
          </a:prstGeom>
        </p:spPr>
        <p:txBody>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The geometric mean is defined as the nth root of the product of n numbers, i.e., for a set of numbers x1, x2, ..., </a:t>
            </a:r>
            <a:r>
              <a:rPr lang="en-IN" sz="2000" dirty="0" err="1">
                <a:latin typeface="Times New Roman" panose="02020603050405020304" pitchFamily="18" charset="0"/>
                <a:cs typeface="Times New Roman" panose="02020603050405020304" pitchFamily="18" charset="0"/>
              </a:rPr>
              <a:t>xn</a:t>
            </a:r>
            <a:r>
              <a:rPr lang="en-IN" sz="2000" dirty="0">
                <a:latin typeface="Times New Roman" panose="02020603050405020304" pitchFamily="18" charset="0"/>
                <a:cs typeface="Times New Roman" panose="02020603050405020304" pitchFamily="18" charset="0"/>
              </a:rPr>
              <a:t>, the geometric mean is defined as</a:t>
            </a:r>
          </a:p>
          <a:p>
            <a:pPr marL="0" indent="0">
              <a:buNone/>
            </a:pPr>
            <a:endParaRPr lang="en-US" sz="2000" b="0" i="0" dirty="0">
              <a:solidFill>
                <a:srgbClr val="202122"/>
              </a:solidFill>
              <a:effectLst/>
              <a:latin typeface="Times New Roman" panose="02020603050405020304" pitchFamily="18" charset="0"/>
              <a:cs typeface="Times New Roman" panose="02020603050405020304" pitchFamily="18" charset="0"/>
            </a:endParaRPr>
          </a:p>
          <a:p>
            <a:pPr marL="0" indent="0">
              <a:buNone/>
            </a:pPr>
            <a:endParaRPr lang="en-US" sz="2000" dirty="0">
              <a:solidFill>
                <a:srgbClr val="202122"/>
              </a:solidFill>
              <a:latin typeface="Times New Roman" panose="02020603050405020304" pitchFamily="18" charset="0"/>
              <a:cs typeface="Times New Roman" panose="02020603050405020304" pitchFamily="18" charset="0"/>
            </a:endParaRPr>
          </a:p>
          <a:p>
            <a:pPr marL="0" indent="0">
              <a:buNone/>
            </a:pPr>
            <a:endParaRPr lang="en-US" sz="2000" b="0" i="0" dirty="0">
              <a:solidFill>
                <a:srgbClr val="202122"/>
              </a:solidFill>
              <a:effectLst/>
              <a:latin typeface="Times New Roman" panose="02020603050405020304" pitchFamily="18" charset="0"/>
              <a:cs typeface="Times New Roman" panose="02020603050405020304" pitchFamily="18" charset="0"/>
            </a:endParaRPr>
          </a:p>
          <a:p>
            <a:pPr marL="0" indent="0">
              <a:buNone/>
            </a:pPr>
            <a:endParaRPr lang="en-US" sz="2000" b="0" i="0" dirty="0">
              <a:solidFill>
                <a:srgbClr val="202122"/>
              </a:solidFill>
              <a:effectLst/>
              <a:latin typeface="Times New Roman" panose="02020603050405020304" pitchFamily="18" charset="0"/>
              <a:cs typeface="Times New Roman" panose="02020603050405020304" pitchFamily="18" charset="0"/>
            </a:endParaRPr>
          </a:p>
          <a:p>
            <a:pPr marL="0" indent="0">
              <a:buNone/>
            </a:pPr>
            <a:endParaRPr lang="en-US" sz="2000" dirty="0">
              <a:solidFill>
                <a:srgbClr val="202122"/>
              </a:solidFill>
              <a:latin typeface="Times New Roman" panose="02020603050405020304" pitchFamily="18" charset="0"/>
              <a:cs typeface="Times New Roman" panose="02020603050405020304" pitchFamily="18" charset="0"/>
            </a:endParaRPr>
          </a:p>
          <a:p>
            <a:pPr marL="0" indent="0">
              <a:buNone/>
            </a:pPr>
            <a:r>
              <a:rPr lang="en-US" sz="2000" b="0" i="0" dirty="0">
                <a:solidFill>
                  <a:srgbClr val="202122"/>
                </a:solidFill>
                <a:effectLst/>
                <a:latin typeface="Times New Roman" panose="02020603050405020304" pitchFamily="18" charset="0"/>
                <a:cs typeface="Times New Roman" panose="02020603050405020304" pitchFamily="18" charset="0"/>
              </a:rPr>
              <a:t>The geometric mean applies only to positive numbers.</a:t>
            </a:r>
            <a:endParaRPr lang="en-IN" sz="2000"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6" name="Picture 5">
            <a:extLst>
              <a:ext uri="{FF2B5EF4-FFF2-40B4-BE49-F238E27FC236}">
                <a16:creationId xmlns:a16="http://schemas.microsoft.com/office/drawing/2014/main" id="{8F75F3B9-2419-4842-B247-DED19597B663}"/>
              </a:ext>
            </a:extLst>
          </p:cNvPr>
          <p:cNvPicPr>
            <a:picLocks noChangeAspect="1"/>
          </p:cNvPicPr>
          <p:nvPr/>
        </p:nvPicPr>
        <p:blipFill>
          <a:blip r:embed="rId3"/>
          <a:stretch>
            <a:fillRect/>
          </a:stretch>
        </p:blipFill>
        <p:spPr>
          <a:xfrm>
            <a:off x="2234766" y="2523622"/>
            <a:ext cx="3338610" cy="979714"/>
          </a:xfrm>
          <a:prstGeom prst="rect">
            <a:avLst/>
          </a:prstGeom>
        </p:spPr>
      </p:pic>
    </p:spTree>
    <p:extLst>
      <p:ext uri="{BB962C8B-B14F-4D97-AF65-F5344CB8AC3E}">
        <p14:creationId xmlns:p14="http://schemas.microsoft.com/office/powerpoint/2010/main" val="1693789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22742" y="298351"/>
            <a:ext cx="11084560" cy="1545178"/>
          </a:xfrm>
          <a:prstGeom prst="rect">
            <a:avLst/>
          </a:prstGeom>
        </p:spPr>
        <p:txBody>
          <a:bodyPr/>
          <a:lstStyle/>
          <a:p>
            <a:pPr algn="l"/>
            <a:r>
              <a:rPr lang="en-IN" sz="2800" b="1" dirty="0">
                <a:latin typeface="Times New Roman" panose="02020603050405020304" pitchFamily="18" charset="0"/>
                <a:cs typeface="Times New Roman" panose="02020603050405020304" pitchFamily="18" charset="0"/>
              </a:rPr>
              <a:t>Geometric mean:</a:t>
            </a: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8" name="Picture 7">
            <a:extLst>
              <a:ext uri="{FF2B5EF4-FFF2-40B4-BE49-F238E27FC236}">
                <a16:creationId xmlns:a16="http://schemas.microsoft.com/office/drawing/2014/main" id="{454BD2E8-DECB-40E1-BFB6-A1F8B5D8537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525231" y="812259"/>
            <a:ext cx="4204057" cy="5117053"/>
          </a:xfrm>
          <a:prstGeom prst="rect">
            <a:avLst/>
          </a:prstGeom>
        </p:spPr>
      </p:pic>
    </p:spTree>
    <p:extLst>
      <p:ext uri="{BB962C8B-B14F-4D97-AF65-F5344CB8AC3E}">
        <p14:creationId xmlns:p14="http://schemas.microsoft.com/office/powerpoint/2010/main" val="3394626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117948" y="194840"/>
            <a:ext cx="11289354" cy="1800648"/>
          </a:xfrm>
          <a:prstGeom prst="rect">
            <a:avLst/>
          </a:prstGeom>
        </p:spPr>
        <p:txBody>
          <a:bodyPr/>
          <a:lstStyle/>
          <a:p>
            <a:pPr algn="l"/>
            <a:r>
              <a:rPr lang="en-IN" sz="2800" b="1" dirty="0">
                <a:latin typeface="Times New Roman" panose="02020603050405020304" pitchFamily="18" charset="0"/>
                <a:cs typeface="Times New Roman" panose="02020603050405020304" pitchFamily="18" charset="0"/>
              </a:rPr>
              <a:t>Harmonic mean:</a:t>
            </a:r>
          </a:p>
        </p:txBody>
      </p:sp>
      <p:sp>
        <p:nvSpPr>
          <p:cNvPr id="3" name="Content Placeholder 2">
            <a:extLst>
              <a:ext uri="{FF2B5EF4-FFF2-40B4-BE49-F238E27FC236}">
                <a16:creationId xmlns:a16="http://schemas.microsoft.com/office/drawing/2014/main" id="{569088F5-9369-4CC3-B2AD-E49375346C99}"/>
              </a:ext>
            </a:extLst>
          </p:cNvPr>
          <p:cNvSpPr>
            <a:spLocks noGrp="1"/>
          </p:cNvSpPr>
          <p:nvPr>
            <p:ph idx="4294967295"/>
          </p:nvPr>
        </p:nvSpPr>
        <p:spPr>
          <a:xfrm>
            <a:off x="322742" y="1251752"/>
            <a:ext cx="9751060" cy="5411408"/>
          </a:xfrm>
          <a:prstGeom prst="rect">
            <a:avLst/>
          </a:prstGeom>
        </p:spPr>
        <p:txBody>
          <a:bodyPr/>
          <a:lstStyle/>
          <a:p>
            <a:pPr marL="0" indent="0">
              <a:lnSpc>
                <a:spcPct val="150000"/>
              </a:lnSpc>
              <a:buNone/>
            </a:pPr>
            <a:r>
              <a:rPr lang="en-IN" sz="2000" b="1" dirty="0">
                <a:latin typeface="Times New Roman" panose="02020603050405020304" pitchFamily="18" charset="0"/>
                <a:cs typeface="Times New Roman" panose="02020603050405020304" pitchFamily="18" charset="0"/>
              </a:rPr>
              <a:t>What is Harmonic Mean?</a:t>
            </a:r>
          </a:p>
          <a:p>
            <a:pPr>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Harmonic means are terms that are between any two non-consecutive terms of a harmonic sequences.</a:t>
            </a: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1897676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117948" y="194841"/>
            <a:ext cx="11289354" cy="1800647"/>
          </a:xfrm>
          <a:prstGeom prst="rect">
            <a:avLst/>
          </a:prstGeom>
        </p:spPr>
        <p:txBody>
          <a:bodyPr/>
          <a:lstStyle/>
          <a:p>
            <a:pPr algn="l"/>
            <a:r>
              <a:rPr lang="en-IN" sz="2800" b="1" dirty="0">
                <a:latin typeface="Times New Roman" panose="02020603050405020304" pitchFamily="18" charset="0"/>
                <a:cs typeface="Times New Roman" panose="02020603050405020304" pitchFamily="18" charset="0"/>
              </a:rPr>
              <a:t>Harmonic mean:</a:t>
            </a:r>
          </a:p>
        </p:txBody>
      </p:sp>
      <p:sp>
        <p:nvSpPr>
          <p:cNvPr id="3" name="Content Placeholder 2">
            <a:extLst>
              <a:ext uri="{FF2B5EF4-FFF2-40B4-BE49-F238E27FC236}">
                <a16:creationId xmlns:a16="http://schemas.microsoft.com/office/drawing/2014/main" id="{569088F5-9369-4CC3-B2AD-E49375346C99}"/>
              </a:ext>
            </a:extLst>
          </p:cNvPr>
          <p:cNvSpPr>
            <a:spLocks noGrp="1"/>
          </p:cNvSpPr>
          <p:nvPr>
            <p:ph idx="4294967295"/>
          </p:nvPr>
        </p:nvSpPr>
        <p:spPr>
          <a:xfrm>
            <a:off x="117948" y="1083076"/>
            <a:ext cx="9955854" cy="5580083"/>
          </a:xfrm>
          <a:prstGeom prst="rect">
            <a:avLst/>
          </a:prstGeom>
        </p:spPr>
        <p:txBody>
          <a:bodyPr/>
          <a:lstStyle/>
          <a:p>
            <a:pPr marL="0" indent="0">
              <a:lnSpc>
                <a:spcPct val="150000"/>
              </a:lnSpc>
              <a:buNone/>
            </a:pPr>
            <a:r>
              <a:rPr lang="en-IN" sz="2000" b="1" dirty="0">
                <a:latin typeface="Times New Roman" panose="02020603050405020304" pitchFamily="18" charset="0"/>
                <a:cs typeface="Times New Roman" panose="02020603050405020304" pitchFamily="18" charset="0"/>
              </a:rPr>
              <a:t>What is Harmonic Mean?</a:t>
            </a:r>
          </a:p>
          <a:p>
            <a:pPr>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When three numbers are in H.P(Harmonic Progression) the middle number is called the harmonic mean between the other two numbers.</a:t>
            </a: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934873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80999" y="218373"/>
            <a:ext cx="11084560" cy="1545178"/>
          </a:xfrm>
          <a:prstGeom prst="rect">
            <a:avLst/>
          </a:prstGeom>
        </p:spPr>
        <p:txBody>
          <a:bodyPr/>
          <a:lstStyle/>
          <a:p>
            <a:pPr algn="l"/>
            <a:r>
              <a:rPr lang="en-IN" sz="2400" b="1" dirty="0">
                <a:latin typeface="Times New Roman" panose="02020603050405020304" pitchFamily="18" charset="0"/>
                <a:cs typeface="Times New Roman" panose="02020603050405020304" pitchFamily="18" charset="0"/>
              </a:rPr>
              <a:t>Harmonic mean:</a:t>
            </a:r>
          </a:p>
        </p:txBody>
      </p:sp>
      <p:sp>
        <p:nvSpPr>
          <p:cNvPr id="3" name="Content Placeholder 2">
            <a:extLst>
              <a:ext uri="{FF2B5EF4-FFF2-40B4-BE49-F238E27FC236}">
                <a16:creationId xmlns:a16="http://schemas.microsoft.com/office/drawing/2014/main" id="{569088F5-9369-4CC3-B2AD-E49375346C99}"/>
              </a:ext>
            </a:extLst>
          </p:cNvPr>
          <p:cNvSpPr>
            <a:spLocks noGrp="1"/>
          </p:cNvSpPr>
          <p:nvPr>
            <p:ph idx="4294967295"/>
          </p:nvPr>
        </p:nvSpPr>
        <p:spPr>
          <a:xfrm>
            <a:off x="380999" y="858416"/>
            <a:ext cx="10125269" cy="4982547"/>
          </a:xfrm>
          <a:prstGeom prst="rect">
            <a:avLst/>
          </a:prstGeom>
        </p:spPr>
        <p:txBody>
          <a:bodyPr/>
          <a:lstStyle/>
          <a:p>
            <a:pPr marL="0" indent="0">
              <a:lnSpc>
                <a:spcPct val="150000"/>
              </a:lnSpc>
              <a:buNone/>
            </a:pPr>
            <a:r>
              <a:rPr lang="en-IN" sz="2000" b="1" dirty="0">
                <a:latin typeface="Times New Roman" panose="02020603050405020304" pitchFamily="18" charset="0"/>
                <a:cs typeface="Times New Roman" panose="02020603050405020304" pitchFamily="18" charset="0"/>
              </a:rPr>
              <a:t>What is Harmonic Mean?</a:t>
            </a:r>
          </a:p>
          <a:p>
            <a:pPr>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There is no general formula for the sum of any number of terms in HP.</a:t>
            </a:r>
          </a:p>
          <a:p>
            <a:pPr>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Harmonic Mean is the reciprocal of the arithmetic mean of the reciprocals, the formula to define the harmonic mean “H” is given as follows:</a:t>
            </a: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05395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80999" y="218373"/>
            <a:ext cx="11084560" cy="1545178"/>
          </a:xfrm>
          <a:prstGeom prst="rect">
            <a:avLst/>
          </a:prstGeom>
        </p:spPr>
        <p:txBody>
          <a:bodyPr/>
          <a:lstStyle/>
          <a:p>
            <a:pPr algn="l"/>
            <a:r>
              <a:rPr lang="en-IN" sz="2400" b="1" dirty="0">
                <a:latin typeface="Times New Roman" panose="02020603050405020304" pitchFamily="18" charset="0"/>
                <a:cs typeface="Times New Roman" panose="02020603050405020304" pitchFamily="18" charset="0"/>
              </a:rPr>
              <a:t>Harmonic mean:</a:t>
            </a:r>
          </a:p>
        </p:txBody>
      </p:sp>
      <p:sp>
        <p:nvSpPr>
          <p:cNvPr id="3" name="Content Placeholder 2">
            <a:extLst>
              <a:ext uri="{FF2B5EF4-FFF2-40B4-BE49-F238E27FC236}">
                <a16:creationId xmlns:a16="http://schemas.microsoft.com/office/drawing/2014/main" id="{569088F5-9369-4CC3-B2AD-E49375346C99}"/>
              </a:ext>
            </a:extLst>
          </p:cNvPr>
          <p:cNvSpPr>
            <a:spLocks noGrp="1"/>
          </p:cNvSpPr>
          <p:nvPr>
            <p:ph idx="4294967295"/>
          </p:nvPr>
        </p:nvSpPr>
        <p:spPr>
          <a:xfrm>
            <a:off x="380999" y="858416"/>
            <a:ext cx="10125269" cy="4982547"/>
          </a:xfrm>
          <a:prstGeom prst="rect">
            <a:avLst/>
          </a:prstGeom>
        </p:spPr>
        <p:txBody>
          <a:bodyPr/>
          <a:lstStyle/>
          <a:p>
            <a:pPr marL="0" indent="0">
              <a:lnSpc>
                <a:spcPct val="150000"/>
              </a:lnSpc>
              <a:buNone/>
            </a:pPr>
            <a:r>
              <a:rPr lang="en-IN" sz="2000" b="1" dirty="0">
                <a:latin typeface="Times New Roman" panose="02020603050405020304" pitchFamily="18" charset="0"/>
                <a:cs typeface="Times New Roman" panose="02020603050405020304" pitchFamily="18" charset="0"/>
              </a:rPr>
              <a:t>What is Harmonic Mean?</a:t>
            </a:r>
          </a:p>
          <a:p>
            <a:pPr>
              <a:lnSpc>
                <a:spcPct val="150000"/>
              </a:lnSpc>
              <a:buFont typeface="Wingdings" panose="05000000000000000000" pitchFamily="2" charset="2"/>
              <a:buChar char="§"/>
            </a:pPr>
            <a:r>
              <a:rPr lang="en-US" sz="2000" b="0" i="0" dirty="0">
                <a:solidFill>
                  <a:srgbClr val="292929"/>
                </a:solidFill>
                <a:effectLst/>
                <a:latin typeface="Times New Roman" panose="02020603050405020304" pitchFamily="18" charset="0"/>
                <a:cs typeface="Times New Roman" panose="02020603050405020304" pitchFamily="18" charset="0"/>
              </a:rPr>
              <a:t>The harmonic mean has the least value compared to the geometric and arithmetic mean: </a:t>
            </a:r>
            <a:r>
              <a:rPr lang="en-US" sz="2000" b="1" i="0" dirty="0">
                <a:solidFill>
                  <a:srgbClr val="FF0000"/>
                </a:solidFill>
                <a:effectLst/>
                <a:latin typeface="Times New Roman" panose="02020603050405020304" pitchFamily="18" charset="0"/>
                <a:cs typeface="Times New Roman" panose="02020603050405020304" pitchFamily="18" charset="0"/>
              </a:rPr>
              <a:t>min&lt;HM&lt;GM&lt;AM&lt;max</a:t>
            </a:r>
            <a:endParaRPr lang="en-IN" sz="2000" dirty="0">
              <a:solidFill>
                <a:srgbClr val="FF0000"/>
              </a:solidFill>
              <a:latin typeface="Times New Roman" panose="02020603050405020304" pitchFamily="18" charset="0"/>
              <a:cs typeface="Times New Roman" panose="02020603050405020304" pitchFamily="18" charset="0"/>
            </a:endParaRP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7" name="Picture 6">
            <a:extLst>
              <a:ext uri="{FF2B5EF4-FFF2-40B4-BE49-F238E27FC236}">
                <a16:creationId xmlns:a16="http://schemas.microsoft.com/office/drawing/2014/main" id="{C498DF90-AFDE-400B-B43E-85874497E39B}"/>
              </a:ext>
            </a:extLst>
          </p:cNvPr>
          <p:cNvPicPr>
            <a:picLocks noChangeAspect="1"/>
          </p:cNvPicPr>
          <p:nvPr/>
        </p:nvPicPr>
        <p:blipFill>
          <a:blip r:embed="rId3"/>
          <a:stretch>
            <a:fillRect/>
          </a:stretch>
        </p:blipFill>
        <p:spPr>
          <a:xfrm>
            <a:off x="2758440" y="2911891"/>
            <a:ext cx="3337560" cy="890365"/>
          </a:xfrm>
          <a:prstGeom prst="rect">
            <a:avLst/>
          </a:prstGeom>
        </p:spPr>
      </p:pic>
    </p:spTree>
    <p:extLst>
      <p:ext uri="{BB962C8B-B14F-4D97-AF65-F5344CB8AC3E}">
        <p14:creationId xmlns:p14="http://schemas.microsoft.com/office/powerpoint/2010/main" val="1434657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80999" y="218373"/>
            <a:ext cx="11084560" cy="1545178"/>
          </a:xfrm>
          <a:prstGeom prst="rect">
            <a:avLst/>
          </a:prstGeom>
        </p:spPr>
        <p:txBody>
          <a:bodyPr/>
          <a:lstStyle/>
          <a:p>
            <a:pPr algn="l"/>
            <a:r>
              <a:rPr lang="en-IN" sz="2400" b="1" dirty="0">
                <a:latin typeface="Times New Roman" panose="02020603050405020304" pitchFamily="18" charset="0"/>
                <a:cs typeface="Times New Roman" panose="02020603050405020304" pitchFamily="18" charset="0"/>
              </a:rPr>
              <a:t>Harmonic mean:</a:t>
            </a:r>
          </a:p>
        </p:txBody>
      </p:sp>
      <p:pic>
        <p:nvPicPr>
          <p:cNvPr id="8" name="Content Placeholder 7">
            <a:extLst>
              <a:ext uri="{FF2B5EF4-FFF2-40B4-BE49-F238E27FC236}">
                <a16:creationId xmlns:a16="http://schemas.microsoft.com/office/drawing/2014/main" id="{D70642BD-F388-4BB7-9047-83CE72E9CDA4}"/>
              </a:ext>
            </a:extLst>
          </p:cNvPr>
          <p:cNvPicPr>
            <a:picLocks noGrp="1" noChangeAspect="1"/>
          </p:cNvPicPr>
          <p:nvPr>
            <p:ph idx="4294967295"/>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864311" y="812260"/>
            <a:ext cx="3808519" cy="4896082"/>
          </a:xfrm>
          <a:prstGeom prst="rect">
            <a:avLst/>
          </a:prstGeom>
        </p:spPr>
      </p:pic>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1791998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80999" y="218373"/>
            <a:ext cx="11084560" cy="1545178"/>
          </a:xfrm>
          <a:prstGeom prst="rect">
            <a:avLst/>
          </a:prstGeom>
        </p:spPr>
        <p:txBody>
          <a:bodyPr/>
          <a:lstStyle/>
          <a:p>
            <a:pPr algn="l"/>
            <a:r>
              <a:rPr lang="en-IN" sz="2400" b="1" dirty="0">
                <a:latin typeface="Times New Roman" panose="02020603050405020304" pitchFamily="18" charset="0"/>
                <a:cs typeface="Times New Roman" panose="02020603050405020304" pitchFamily="18" charset="0"/>
              </a:rPr>
              <a:t>mean: </a:t>
            </a:r>
            <a:r>
              <a:rPr lang="en-IN" sz="2400" b="1" dirty="0" err="1">
                <a:latin typeface="Times New Roman" panose="02020603050405020304" pitchFamily="18" charset="0"/>
                <a:cs typeface="Times New Roman" panose="02020603050405020304" pitchFamily="18" charset="0"/>
              </a:rPr>
              <a:t>Numericals</a:t>
            </a:r>
            <a:endParaRPr lang="en-IN" sz="2400" b="1"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11" name="TextBox 10"/>
          <p:cNvSpPr txBox="1"/>
          <p:nvPr/>
        </p:nvSpPr>
        <p:spPr>
          <a:xfrm>
            <a:off x="913006" y="1017347"/>
            <a:ext cx="6296297" cy="369332"/>
          </a:xfrm>
          <a:prstGeom prst="rect">
            <a:avLst/>
          </a:prstGeom>
          <a:noFill/>
        </p:spPr>
        <p:txBody>
          <a:bodyPr wrap="square" rtlCol="0">
            <a:spAutoFit/>
          </a:bodyPr>
          <a:lstStyle/>
          <a:p>
            <a:r>
              <a:rPr lang="en-US" dirty="0"/>
              <a:t>Determine the mean value for the following distribution</a:t>
            </a:r>
          </a:p>
        </p:txBody>
      </p:sp>
      <p:graphicFrame>
        <p:nvGraphicFramePr>
          <p:cNvPr id="3" name="Table 5">
            <a:extLst>
              <a:ext uri="{FF2B5EF4-FFF2-40B4-BE49-F238E27FC236}">
                <a16:creationId xmlns:a16="http://schemas.microsoft.com/office/drawing/2014/main" id="{74E36AF7-1627-4EE5-9CB0-F0E4FE0D24D2}"/>
              </a:ext>
            </a:extLst>
          </p:cNvPr>
          <p:cNvGraphicFramePr>
            <a:graphicFrameLocks noGrp="1"/>
          </p:cNvGraphicFramePr>
          <p:nvPr>
            <p:extLst>
              <p:ext uri="{D42A27DB-BD31-4B8C-83A1-F6EECF244321}">
                <p14:modId xmlns:p14="http://schemas.microsoft.com/office/powerpoint/2010/main" val="1515774846"/>
              </p:ext>
            </p:extLst>
          </p:nvPr>
        </p:nvGraphicFramePr>
        <p:xfrm>
          <a:off x="3141594" y="1777727"/>
          <a:ext cx="4369549" cy="731520"/>
        </p:xfrm>
        <a:graphic>
          <a:graphicData uri="http://schemas.openxmlformats.org/drawingml/2006/table">
            <a:tbl>
              <a:tblPr firstRow="1" bandRow="1">
                <a:tableStyleId>{5DA37D80-6434-44D0-A028-1B22A696006F}</a:tableStyleId>
              </a:tblPr>
              <a:tblGrid>
                <a:gridCol w="520338">
                  <a:extLst>
                    <a:ext uri="{9D8B030D-6E8A-4147-A177-3AD203B41FA5}">
                      <a16:colId xmlns:a16="http://schemas.microsoft.com/office/drawing/2014/main" val="539664842"/>
                    </a:ext>
                  </a:extLst>
                </a:gridCol>
                <a:gridCol w="617738">
                  <a:extLst>
                    <a:ext uri="{9D8B030D-6E8A-4147-A177-3AD203B41FA5}">
                      <a16:colId xmlns:a16="http://schemas.microsoft.com/office/drawing/2014/main" val="537743298"/>
                    </a:ext>
                  </a:extLst>
                </a:gridCol>
                <a:gridCol w="781235">
                  <a:extLst>
                    <a:ext uri="{9D8B030D-6E8A-4147-A177-3AD203B41FA5}">
                      <a16:colId xmlns:a16="http://schemas.microsoft.com/office/drawing/2014/main" val="696158436"/>
                    </a:ext>
                  </a:extLst>
                </a:gridCol>
                <a:gridCol w="816746">
                  <a:extLst>
                    <a:ext uri="{9D8B030D-6E8A-4147-A177-3AD203B41FA5}">
                      <a16:colId xmlns:a16="http://schemas.microsoft.com/office/drawing/2014/main" val="763396406"/>
                    </a:ext>
                  </a:extLst>
                </a:gridCol>
                <a:gridCol w="807868">
                  <a:extLst>
                    <a:ext uri="{9D8B030D-6E8A-4147-A177-3AD203B41FA5}">
                      <a16:colId xmlns:a16="http://schemas.microsoft.com/office/drawing/2014/main" val="1650004089"/>
                    </a:ext>
                  </a:extLst>
                </a:gridCol>
                <a:gridCol w="825624">
                  <a:extLst>
                    <a:ext uri="{9D8B030D-6E8A-4147-A177-3AD203B41FA5}">
                      <a16:colId xmlns:a16="http://schemas.microsoft.com/office/drawing/2014/main" val="1271408083"/>
                    </a:ext>
                  </a:extLst>
                </a:gridCol>
              </a:tblGrid>
              <a:tr h="363444">
                <a:tc>
                  <a:txBody>
                    <a:bodyPr/>
                    <a:lstStyle/>
                    <a:p>
                      <a:pPr algn="ctr"/>
                      <a:r>
                        <a:rPr lang="en-IN" dirty="0"/>
                        <a:t>x</a:t>
                      </a:r>
                    </a:p>
                  </a:txBody>
                  <a:tcPr/>
                </a:tc>
                <a:tc>
                  <a:txBody>
                    <a:bodyPr/>
                    <a:lstStyle/>
                    <a:p>
                      <a:pPr algn="ctr"/>
                      <a:r>
                        <a:rPr lang="en-IN" dirty="0"/>
                        <a:t>2</a:t>
                      </a:r>
                    </a:p>
                  </a:txBody>
                  <a:tcPr/>
                </a:tc>
                <a:tc>
                  <a:txBody>
                    <a:bodyPr/>
                    <a:lstStyle/>
                    <a:p>
                      <a:pPr algn="ctr"/>
                      <a:r>
                        <a:rPr lang="en-IN" dirty="0"/>
                        <a:t>4</a:t>
                      </a:r>
                    </a:p>
                  </a:txBody>
                  <a:tcPr/>
                </a:tc>
                <a:tc>
                  <a:txBody>
                    <a:bodyPr/>
                    <a:lstStyle/>
                    <a:p>
                      <a:pPr algn="ctr"/>
                      <a:r>
                        <a:rPr lang="en-IN" dirty="0"/>
                        <a:t>6</a:t>
                      </a:r>
                    </a:p>
                  </a:txBody>
                  <a:tcPr/>
                </a:tc>
                <a:tc>
                  <a:txBody>
                    <a:bodyPr/>
                    <a:lstStyle/>
                    <a:p>
                      <a:pPr algn="ctr"/>
                      <a:r>
                        <a:rPr lang="en-IN" dirty="0"/>
                        <a:t>8</a:t>
                      </a:r>
                    </a:p>
                  </a:txBody>
                  <a:tcPr/>
                </a:tc>
                <a:tc>
                  <a:txBody>
                    <a:bodyPr/>
                    <a:lstStyle/>
                    <a:p>
                      <a:pPr algn="ctr"/>
                      <a:r>
                        <a:rPr lang="en-IN" dirty="0"/>
                        <a:t>10</a:t>
                      </a:r>
                    </a:p>
                  </a:txBody>
                  <a:tcPr/>
                </a:tc>
                <a:extLst>
                  <a:ext uri="{0D108BD9-81ED-4DB2-BD59-A6C34878D82A}">
                    <a16:rowId xmlns:a16="http://schemas.microsoft.com/office/drawing/2014/main" val="2604561213"/>
                  </a:ext>
                </a:extLst>
              </a:tr>
              <a:tr h="363444">
                <a:tc>
                  <a:txBody>
                    <a:bodyPr/>
                    <a:lstStyle/>
                    <a:p>
                      <a:pPr algn="ctr"/>
                      <a:r>
                        <a:rPr lang="en-IN" dirty="0"/>
                        <a:t>f</a:t>
                      </a:r>
                    </a:p>
                  </a:txBody>
                  <a:tcPr/>
                </a:tc>
                <a:tc>
                  <a:txBody>
                    <a:bodyPr/>
                    <a:lstStyle/>
                    <a:p>
                      <a:pPr algn="ctr"/>
                      <a:r>
                        <a:rPr lang="en-IN" dirty="0"/>
                        <a:t>5</a:t>
                      </a:r>
                    </a:p>
                  </a:txBody>
                  <a:tcPr/>
                </a:tc>
                <a:tc>
                  <a:txBody>
                    <a:bodyPr/>
                    <a:lstStyle/>
                    <a:p>
                      <a:pPr algn="ctr"/>
                      <a:r>
                        <a:rPr lang="en-IN" dirty="0"/>
                        <a:t>10</a:t>
                      </a:r>
                    </a:p>
                  </a:txBody>
                  <a:tcPr/>
                </a:tc>
                <a:tc>
                  <a:txBody>
                    <a:bodyPr/>
                    <a:lstStyle/>
                    <a:p>
                      <a:pPr algn="ctr"/>
                      <a:r>
                        <a:rPr lang="en-IN" dirty="0"/>
                        <a:t>15</a:t>
                      </a:r>
                    </a:p>
                  </a:txBody>
                  <a:tcPr/>
                </a:tc>
                <a:tc>
                  <a:txBody>
                    <a:bodyPr/>
                    <a:lstStyle/>
                    <a:p>
                      <a:pPr algn="ctr"/>
                      <a:r>
                        <a:rPr lang="en-IN" dirty="0"/>
                        <a:t>4</a:t>
                      </a:r>
                    </a:p>
                  </a:txBody>
                  <a:tcPr/>
                </a:tc>
                <a:tc>
                  <a:txBody>
                    <a:bodyPr/>
                    <a:lstStyle/>
                    <a:p>
                      <a:pPr algn="ctr"/>
                      <a:r>
                        <a:rPr lang="en-IN" dirty="0"/>
                        <a:t> 7</a:t>
                      </a:r>
                    </a:p>
                  </a:txBody>
                  <a:tcPr/>
                </a:tc>
                <a:extLst>
                  <a:ext uri="{0D108BD9-81ED-4DB2-BD59-A6C34878D82A}">
                    <a16:rowId xmlns:a16="http://schemas.microsoft.com/office/drawing/2014/main" val="3219289968"/>
                  </a:ext>
                </a:extLst>
              </a:tr>
            </a:tbl>
          </a:graphicData>
        </a:graphic>
      </p:graphicFrame>
      <p:pic>
        <p:nvPicPr>
          <p:cNvPr id="7" name="Picture 6">
            <a:extLst>
              <a:ext uri="{FF2B5EF4-FFF2-40B4-BE49-F238E27FC236}">
                <a16:creationId xmlns:a16="http://schemas.microsoft.com/office/drawing/2014/main" id="{7BA924A1-D546-4450-B105-697793A36C5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338004" y="3338004"/>
            <a:ext cx="4101483" cy="1322773"/>
          </a:xfrm>
          <a:prstGeom prst="rect">
            <a:avLst/>
          </a:prstGeom>
        </p:spPr>
      </p:pic>
    </p:spTree>
    <p:extLst>
      <p:ext uri="{BB962C8B-B14F-4D97-AF65-F5344CB8AC3E}">
        <p14:creationId xmlns:p14="http://schemas.microsoft.com/office/powerpoint/2010/main" val="3053958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80999" y="218373"/>
            <a:ext cx="11084560" cy="1545178"/>
          </a:xfrm>
          <a:prstGeom prst="rect">
            <a:avLst/>
          </a:prstGeom>
        </p:spPr>
        <p:txBody>
          <a:bodyPr/>
          <a:lstStyle/>
          <a:p>
            <a:pPr algn="l"/>
            <a:r>
              <a:rPr lang="en-IN" sz="2400" b="1" dirty="0">
                <a:latin typeface="Times New Roman" panose="02020603050405020304" pitchFamily="18" charset="0"/>
                <a:cs typeface="Times New Roman" panose="02020603050405020304" pitchFamily="18" charset="0"/>
              </a:rPr>
              <a:t>mean: </a:t>
            </a:r>
            <a:r>
              <a:rPr lang="en-IN" sz="2400" b="1" dirty="0" err="1">
                <a:latin typeface="Times New Roman" panose="02020603050405020304" pitchFamily="18" charset="0"/>
                <a:cs typeface="Times New Roman" panose="02020603050405020304" pitchFamily="18" charset="0"/>
              </a:rPr>
              <a:t>Numericals</a:t>
            </a:r>
            <a:endParaRPr lang="en-IN" sz="2400" b="1"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11" name="TextBox 10"/>
          <p:cNvSpPr txBox="1"/>
          <p:nvPr/>
        </p:nvSpPr>
        <p:spPr>
          <a:xfrm>
            <a:off x="549021" y="851117"/>
            <a:ext cx="6296297" cy="369332"/>
          </a:xfrm>
          <a:prstGeom prst="rect">
            <a:avLst/>
          </a:prstGeom>
          <a:noFill/>
        </p:spPr>
        <p:txBody>
          <a:bodyPr wrap="square" rtlCol="0">
            <a:spAutoFit/>
          </a:bodyPr>
          <a:lstStyle/>
          <a:p>
            <a:r>
              <a:rPr lang="en-US" dirty="0"/>
              <a:t>Determine the mean value for the following distribution</a:t>
            </a:r>
          </a:p>
        </p:txBody>
      </p:sp>
      <p:pic>
        <p:nvPicPr>
          <p:cNvPr id="6" name="Picture 5">
            <a:extLst>
              <a:ext uri="{FF2B5EF4-FFF2-40B4-BE49-F238E27FC236}">
                <a16:creationId xmlns:a16="http://schemas.microsoft.com/office/drawing/2014/main" id="{CCBA9E0F-E692-49CF-8448-BA677BDF10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938922" y="1479011"/>
            <a:ext cx="3328713" cy="4371374"/>
          </a:xfrm>
          <a:prstGeom prst="rect">
            <a:avLst/>
          </a:prstGeom>
        </p:spPr>
      </p:pic>
    </p:spTree>
    <p:extLst>
      <p:ext uri="{BB962C8B-B14F-4D97-AF65-F5344CB8AC3E}">
        <p14:creationId xmlns:p14="http://schemas.microsoft.com/office/powerpoint/2010/main" val="3053958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80999" y="218373"/>
            <a:ext cx="11084560" cy="1545178"/>
          </a:xfrm>
          <a:prstGeom prst="rect">
            <a:avLst/>
          </a:prstGeom>
        </p:spPr>
        <p:txBody>
          <a:bodyPr/>
          <a:lstStyle/>
          <a:p>
            <a:pPr algn="l"/>
            <a:r>
              <a:rPr lang="en-IN" sz="2400" b="1" dirty="0">
                <a:latin typeface="Times New Roman" panose="02020603050405020304" pitchFamily="18" charset="0"/>
                <a:cs typeface="Times New Roman" panose="02020603050405020304" pitchFamily="18" charset="0"/>
              </a:rPr>
              <a:t>mean: Numerical</a:t>
            </a: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11" name="TextBox 10"/>
          <p:cNvSpPr txBox="1"/>
          <p:nvPr/>
        </p:nvSpPr>
        <p:spPr>
          <a:xfrm>
            <a:off x="1214846" y="1136469"/>
            <a:ext cx="6296297" cy="369332"/>
          </a:xfrm>
          <a:prstGeom prst="rect">
            <a:avLst/>
          </a:prstGeom>
          <a:noFill/>
        </p:spPr>
        <p:txBody>
          <a:bodyPr wrap="square" rtlCol="0">
            <a:spAutoFit/>
          </a:bodyPr>
          <a:lstStyle/>
          <a:p>
            <a:r>
              <a:rPr lang="en-US" dirty="0"/>
              <a:t>Determine the average number of patients visiting per day</a:t>
            </a:r>
          </a:p>
        </p:txBody>
      </p:sp>
      <p:sp>
        <p:nvSpPr>
          <p:cNvPr id="7" name="TextBox 6"/>
          <p:cNvSpPr txBox="1"/>
          <p:nvPr/>
        </p:nvSpPr>
        <p:spPr>
          <a:xfrm>
            <a:off x="1293223" y="692331"/>
            <a:ext cx="4362994" cy="369332"/>
          </a:xfrm>
          <a:prstGeom prst="rect">
            <a:avLst/>
          </a:prstGeom>
          <a:noFill/>
        </p:spPr>
        <p:txBody>
          <a:bodyPr wrap="square" rtlCol="0">
            <a:spAutoFit/>
          </a:bodyPr>
          <a:lstStyle/>
          <a:p>
            <a:r>
              <a:rPr lang="en-US" dirty="0"/>
              <a:t>Data is in the form of  Interval data:</a:t>
            </a:r>
          </a:p>
        </p:txBody>
      </p:sp>
      <p:pic>
        <p:nvPicPr>
          <p:cNvPr id="6" name="Picture 5">
            <a:extLst>
              <a:ext uri="{FF2B5EF4-FFF2-40B4-BE49-F238E27FC236}">
                <a16:creationId xmlns:a16="http://schemas.microsoft.com/office/drawing/2014/main" id="{97FE2E3A-63E9-4454-9708-188F13501C5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274986" y="1612583"/>
            <a:ext cx="4640719" cy="4296410"/>
          </a:xfrm>
          <a:prstGeom prst="rect">
            <a:avLst/>
          </a:prstGeom>
        </p:spPr>
      </p:pic>
    </p:spTree>
    <p:extLst>
      <p:ext uri="{BB962C8B-B14F-4D97-AF65-F5344CB8AC3E}">
        <p14:creationId xmlns:p14="http://schemas.microsoft.com/office/powerpoint/2010/main" val="305395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8E1097F9-2FB4-45BD-BDD0-6B828242E6D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6" name="TextBox 5"/>
          <p:cNvSpPr txBox="1"/>
          <p:nvPr/>
        </p:nvSpPr>
        <p:spPr>
          <a:xfrm>
            <a:off x="4767943" y="1036319"/>
            <a:ext cx="2795452"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Statistics</a:t>
            </a:r>
            <a:endParaRPr lang="en-US" sz="4000" dirty="0"/>
          </a:p>
        </p:txBody>
      </p:sp>
      <p:sp>
        <p:nvSpPr>
          <p:cNvPr id="7" name="TextBox 6"/>
          <p:cNvSpPr txBox="1"/>
          <p:nvPr/>
        </p:nvSpPr>
        <p:spPr>
          <a:xfrm>
            <a:off x="3130732" y="2429691"/>
            <a:ext cx="2795452" cy="1323439"/>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Descriptive Statistics</a:t>
            </a:r>
            <a:endParaRPr lang="en-US" sz="4000" dirty="0"/>
          </a:p>
        </p:txBody>
      </p:sp>
      <p:sp>
        <p:nvSpPr>
          <p:cNvPr id="8" name="TextBox 7"/>
          <p:cNvSpPr txBox="1"/>
          <p:nvPr/>
        </p:nvSpPr>
        <p:spPr>
          <a:xfrm>
            <a:off x="6579325" y="2508068"/>
            <a:ext cx="2795452" cy="1323439"/>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Inferential</a:t>
            </a:r>
          </a:p>
          <a:p>
            <a:r>
              <a:rPr lang="en-US" sz="4000" b="1" dirty="0">
                <a:latin typeface="Times New Roman" panose="02020603050405020304" pitchFamily="18" charset="0"/>
                <a:cs typeface="Times New Roman" panose="02020603050405020304" pitchFamily="18" charset="0"/>
              </a:rPr>
              <a:t>Statistics</a:t>
            </a:r>
            <a:endParaRPr lang="en-US" sz="4000" dirty="0"/>
          </a:p>
        </p:txBody>
      </p:sp>
      <p:cxnSp>
        <p:nvCxnSpPr>
          <p:cNvPr id="10" name="Straight Connector 9"/>
          <p:cNvCxnSpPr/>
          <p:nvPr/>
        </p:nvCxnSpPr>
        <p:spPr>
          <a:xfrm flipV="1">
            <a:off x="4127863" y="2050869"/>
            <a:ext cx="3526971" cy="26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6200000" flipH="1">
            <a:off x="3905794" y="2259873"/>
            <a:ext cx="404949" cy="13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7445828" y="2259873"/>
            <a:ext cx="404949" cy="13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5695406" y="1894114"/>
            <a:ext cx="404949" cy="13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71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084C-EBCE-48F8-BEDE-02BB6F1550E4}"/>
              </a:ext>
            </a:extLst>
          </p:cNvPr>
          <p:cNvSpPr>
            <a:spLocks noGrp="1"/>
          </p:cNvSpPr>
          <p:nvPr>
            <p:ph type="title" idx="4294967295"/>
          </p:nvPr>
        </p:nvSpPr>
        <p:spPr>
          <a:xfrm>
            <a:off x="380999" y="218373"/>
            <a:ext cx="11084560" cy="591524"/>
          </a:xfrm>
          <a:prstGeom prst="rect">
            <a:avLst/>
          </a:prstGeom>
        </p:spPr>
        <p:txBody>
          <a:bodyPr/>
          <a:lstStyle/>
          <a:p>
            <a:pPr algn="l"/>
            <a:r>
              <a:rPr lang="en-IN" sz="2400" b="1" dirty="0">
                <a:latin typeface="Times New Roman" panose="02020603050405020304" pitchFamily="18" charset="0"/>
                <a:cs typeface="Times New Roman" panose="02020603050405020304" pitchFamily="18" charset="0"/>
              </a:rPr>
              <a:t>Mean: Numerical</a:t>
            </a:r>
          </a:p>
        </p:txBody>
      </p:sp>
      <p:sp>
        <p:nvSpPr>
          <p:cNvPr id="5" name="Date Placeholder 3">
            <a:extLst>
              <a:ext uri="{FF2B5EF4-FFF2-40B4-BE49-F238E27FC236}">
                <a16:creationId xmlns:a16="http://schemas.microsoft.com/office/drawing/2014/main" id="{58C8877F-4EDB-445F-ACB1-C3FEC2C00B89}"/>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6" name="Picture 5">
            <a:extLst>
              <a:ext uri="{FF2B5EF4-FFF2-40B4-BE49-F238E27FC236}">
                <a16:creationId xmlns:a16="http://schemas.microsoft.com/office/drawing/2014/main" id="{504F190B-9139-4E1A-AD1C-5CE4C998FA2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863380" y="648070"/>
            <a:ext cx="4395377" cy="4725382"/>
          </a:xfrm>
          <a:prstGeom prst="rect">
            <a:avLst/>
          </a:prstGeom>
        </p:spPr>
      </p:pic>
    </p:spTree>
    <p:extLst>
      <p:ext uri="{BB962C8B-B14F-4D97-AF65-F5344CB8AC3E}">
        <p14:creationId xmlns:p14="http://schemas.microsoft.com/office/powerpoint/2010/main" val="3053958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4892-DE11-4239-ABB5-DEDC8F0D81D1}"/>
              </a:ext>
            </a:extLst>
          </p:cNvPr>
          <p:cNvSpPr>
            <a:spLocks noGrp="1"/>
          </p:cNvSpPr>
          <p:nvPr>
            <p:ph type="title" idx="4294967295"/>
          </p:nvPr>
        </p:nvSpPr>
        <p:spPr>
          <a:xfrm>
            <a:off x="224952" y="259286"/>
            <a:ext cx="10515600" cy="1325563"/>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Descriptive statistics</a:t>
            </a:r>
            <a:endParaRPr lang="en-IN" sz="2400" dirty="0"/>
          </a:p>
        </p:txBody>
      </p:sp>
      <p:sp>
        <p:nvSpPr>
          <p:cNvPr id="3" name="Content Placeholder 2">
            <a:extLst>
              <a:ext uri="{FF2B5EF4-FFF2-40B4-BE49-F238E27FC236}">
                <a16:creationId xmlns:a16="http://schemas.microsoft.com/office/drawing/2014/main" id="{E436D696-C55F-49F0-B98A-259E1D3B248F}"/>
              </a:ext>
            </a:extLst>
          </p:cNvPr>
          <p:cNvSpPr>
            <a:spLocks noGrp="1"/>
          </p:cNvSpPr>
          <p:nvPr>
            <p:ph idx="4294967295"/>
          </p:nvPr>
        </p:nvSpPr>
        <p:spPr>
          <a:xfrm>
            <a:off x="569676" y="1117600"/>
            <a:ext cx="10439400" cy="4713287"/>
          </a:xfrm>
          <a:prstGeom prst="rect">
            <a:avLst/>
          </a:prstGeo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Median:</a:t>
            </a:r>
          </a:p>
          <a:p>
            <a:pPr algn="l" fontAlgn="base">
              <a:lnSpc>
                <a:spcPct val="150000"/>
              </a:lnSpc>
            </a:pPr>
            <a:r>
              <a:rPr lang="en-US" sz="2400" b="0" i="0" dirty="0">
                <a:solidFill>
                  <a:srgbClr val="444444"/>
                </a:solidFill>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a:t>
            </a:r>
            <a:r>
              <a:rPr lang="en-US" sz="2400" b="0" i="0" dirty="0">
                <a:effectLst/>
                <a:latin typeface="Times New Roman" panose="02020603050405020304" pitchFamily="18" charset="0"/>
                <a:cs typeface="Times New Roman" panose="02020603050405020304" pitchFamily="18" charset="0"/>
              </a:rPr>
              <a:t>he median is the middle value in a data set. As you might guess, in order to calculate the middle, you need:</a:t>
            </a:r>
          </a:p>
          <a:p>
            <a:pPr marL="0" indent="0" algn="l" fontAlgn="base">
              <a:lnSpc>
                <a:spcPct val="150000"/>
              </a:lnSpc>
              <a:buNone/>
            </a:pPr>
            <a:r>
              <a:rPr lang="en-US" sz="2400" b="1" i="0" dirty="0">
                <a:effectLst/>
                <a:latin typeface="Times New Roman" panose="02020603050405020304" pitchFamily="18" charset="0"/>
                <a:cs typeface="Times New Roman" panose="02020603050405020304" pitchFamily="18" charset="0"/>
              </a:rPr>
              <a:t>     –  </a:t>
            </a:r>
            <a:r>
              <a:rPr lang="en-US" sz="2400" b="1" i="0" dirty="0">
                <a:solidFill>
                  <a:srgbClr val="FF0000"/>
                </a:solidFill>
                <a:effectLst/>
                <a:latin typeface="Times New Roman" panose="02020603050405020304" pitchFamily="18" charset="0"/>
                <a:cs typeface="Times New Roman" panose="02020603050405020304" pitchFamily="18" charset="0"/>
              </a:rPr>
              <a:t>first</a:t>
            </a:r>
            <a:r>
              <a:rPr lang="en-US" sz="2400" b="0" i="0" dirty="0">
                <a:solidFill>
                  <a:srgbClr val="FF0000"/>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listing the data in a numerical order</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 </a:t>
            </a:r>
            <a:r>
              <a:rPr lang="en-US" sz="2400" b="1" i="0" dirty="0">
                <a:solidFill>
                  <a:srgbClr val="FF0000"/>
                </a:solidFill>
                <a:effectLst/>
                <a:latin typeface="Times New Roman" panose="02020603050405020304" pitchFamily="18" charset="0"/>
                <a:cs typeface="Times New Roman" panose="02020603050405020304" pitchFamily="18" charset="0"/>
              </a:rPr>
              <a:t>second</a:t>
            </a:r>
            <a:r>
              <a:rPr lang="en-US" sz="2400" b="0" i="0" dirty="0">
                <a:solidFill>
                  <a:srgbClr val="FF0000"/>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locating the value in the middle of the list</a:t>
            </a:r>
          </a:p>
          <a:p>
            <a:pPr marL="0" indent="0" fontAlgn="base">
              <a:lnSpc>
                <a:spcPct val="150000"/>
              </a:lnSpc>
              <a:buNone/>
            </a:pPr>
            <a:endParaRPr lang="en-IN" dirty="0"/>
          </a:p>
        </p:txBody>
      </p:sp>
      <p:sp>
        <p:nvSpPr>
          <p:cNvPr id="5" name="Date Placeholder 3">
            <a:extLst>
              <a:ext uri="{FF2B5EF4-FFF2-40B4-BE49-F238E27FC236}">
                <a16:creationId xmlns:a16="http://schemas.microsoft.com/office/drawing/2014/main" id="{60156D57-A360-4823-89DB-E5A7D8DF81CF}"/>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615724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4892-DE11-4239-ABB5-DEDC8F0D81D1}"/>
              </a:ext>
            </a:extLst>
          </p:cNvPr>
          <p:cNvSpPr>
            <a:spLocks noGrp="1"/>
          </p:cNvSpPr>
          <p:nvPr>
            <p:ph type="title" idx="4294967295"/>
          </p:nvPr>
        </p:nvSpPr>
        <p:spPr>
          <a:xfrm>
            <a:off x="159798" y="284085"/>
            <a:ext cx="11194002" cy="1406603"/>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Median:</a:t>
            </a:r>
            <a:br>
              <a:rPr lang="en-US" sz="2400" b="1" dirty="0">
                <a:latin typeface="Times New Roman" panose="02020603050405020304" pitchFamily="18" charset="0"/>
                <a:cs typeface="Times New Roman" panose="02020603050405020304" pitchFamily="18" charset="0"/>
              </a:rPr>
            </a:br>
            <a:endParaRPr lang="en-IN" sz="2400" dirty="0"/>
          </a:p>
        </p:txBody>
      </p:sp>
      <p:sp>
        <p:nvSpPr>
          <p:cNvPr id="3" name="Content Placeholder 2">
            <a:extLst>
              <a:ext uri="{FF2B5EF4-FFF2-40B4-BE49-F238E27FC236}">
                <a16:creationId xmlns:a16="http://schemas.microsoft.com/office/drawing/2014/main" id="{E436D696-C55F-49F0-B98A-259E1D3B248F}"/>
              </a:ext>
            </a:extLst>
          </p:cNvPr>
          <p:cNvSpPr>
            <a:spLocks noGrp="1"/>
          </p:cNvSpPr>
          <p:nvPr>
            <p:ph idx="4294967295"/>
          </p:nvPr>
        </p:nvSpPr>
        <p:spPr>
          <a:xfrm>
            <a:off x="301152" y="967666"/>
            <a:ext cx="10439400" cy="4876029"/>
          </a:xfrm>
          <a:prstGeom prst="rect">
            <a:avLst/>
          </a:prstGeom>
        </p:spPr>
        <p:txBody>
          <a:bodyPr>
            <a:normAutofit/>
          </a:bodyPr>
          <a:lstStyle/>
          <a:p>
            <a:pPr algn="l" fontAlgn="base">
              <a:lnSpc>
                <a:spcPct val="150000"/>
              </a:lnSpc>
            </a:pPr>
            <a:r>
              <a:rPr lang="en-US" sz="2000" dirty="0">
                <a:latin typeface="Times New Roman" panose="02020603050405020304" pitchFamily="18" charset="0"/>
                <a:cs typeface="Times New Roman" panose="02020603050405020304" pitchFamily="18" charset="0"/>
              </a:rPr>
              <a:t>A useful statistic due to its robustness .</a:t>
            </a:r>
          </a:p>
          <a:p>
            <a:pPr fontAlgn="base">
              <a:lnSpc>
                <a:spcPct val="150000"/>
              </a:lnSpc>
            </a:pPr>
            <a:r>
              <a:rPr lang="en-US" sz="2000" i="0" dirty="0">
                <a:effectLst/>
                <a:latin typeface="Times New Roman" panose="02020603050405020304" pitchFamily="18" charset="0"/>
                <a:cs typeface="Times New Roman" panose="02020603050405020304" pitchFamily="18" charset="0"/>
              </a:rPr>
              <a:t>It can reduce the effect of outliers.</a:t>
            </a:r>
          </a:p>
          <a:p>
            <a:pPr fontAlgn="base">
              <a:lnSpc>
                <a:spcPct val="150000"/>
              </a:lnSpc>
            </a:pPr>
            <a:r>
              <a:rPr lang="en-US" sz="2000" dirty="0">
                <a:latin typeface="Times New Roman" panose="02020603050405020304" pitchFamily="18" charset="0"/>
                <a:cs typeface="Times New Roman" panose="02020603050405020304" pitchFamily="18" charset="0"/>
              </a:rPr>
              <a:t>Often used when the data is nonsymmetrical.</a:t>
            </a:r>
            <a:endParaRPr lang="en-US" sz="2000" i="0" dirty="0">
              <a:effectLst/>
              <a:latin typeface="Times New Roman" panose="02020603050405020304" pitchFamily="18" charset="0"/>
              <a:cs typeface="Times New Roman" panose="02020603050405020304" pitchFamily="18" charset="0"/>
            </a:endParaRP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5" name="Date Placeholder 3">
            <a:extLst>
              <a:ext uri="{FF2B5EF4-FFF2-40B4-BE49-F238E27FC236}">
                <a16:creationId xmlns:a16="http://schemas.microsoft.com/office/drawing/2014/main" id="{60156D57-A360-4823-89DB-E5A7D8DF81CF}"/>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834240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3DF8E-2E53-47E2-9AC2-2C5277D31F66}"/>
              </a:ext>
            </a:extLst>
          </p:cNvPr>
          <p:cNvSpPr>
            <a:spLocks noGrp="1"/>
          </p:cNvSpPr>
          <p:nvPr>
            <p:ph type="title" idx="4294967295"/>
          </p:nvPr>
        </p:nvSpPr>
        <p:spPr>
          <a:xfrm>
            <a:off x="269240" y="145510"/>
            <a:ext cx="11084560" cy="1020818"/>
          </a:xfrm>
          <a:prstGeom prst="rect">
            <a:avLst/>
          </a:prstGeom>
        </p:spPr>
        <p:txBody>
          <a:bodyPr>
            <a:normAutofit fontScale="90000"/>
          </a:bodyPr>
          <a:lstStyle/>
          <a:p>
            <a:r>
              <a:rPr lang="en-IN" sz="2400" b="1" dirty="0">
                <a:latin typeface="Times New Roman" panose="02020603050405020304" pitchFamily="18" charset="0"/>
                <a:cs typeface="Times New Roman" panose="02020603050405020304" pitchFamily="18" charset="0"/>
              </a:rPr>
              <a:t>Example for median:</a:t>
            </a: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Note:</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If the number of observation is odd ,the</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number in the middle of the list is the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median.</a:t>
            </a:r>
            <a:br>
              <a:rPr lang="en-IN" sz="2200" dirty="0">
                <a:latin typeface="Times New Roman" panose="02020603050405020304" pitchFamily="18" charset="0"/>
                <a:cs typeface="Times New Roman" panose="02020603050405020304" pitchFamily="18" charset="0"/>
              </a:rPr>
            </a:b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Else,</a:t>
            </a:r>
            <a:br>
              <a:rPr lang="en-IN" sz="2200" dirty="0">
                <a:latin typeface="Times New Roman" panose="02020603050405020304" pitchFamily="18" charset="0"/>
                <a:cs typeface="Times New Roman" panose="02020603050405020304" pitchFamily="18" charset="0"/>
              </a:rPr>
            </a:b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If the number of observation is even ,then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the median is the simple average of the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middle two numbers.</a:t>
            </a:r>
            <a:br>
              <a:rPr lang="en-IN" sz="2200" dirty="0">
                <a:latin typeface="Times New Roman" panose="02020603050405020304" pitchFamily="18" charset="0"/>
                <a:cs typeface="Times New Roman" panose="02020603050405020304" pitchFamily="18" charset="0"/>
              </a:rPr>
            </a:br>
            <a:br>
              <a:rPr lang="en-IN"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8FDB3CA-B843-49AF-9D87-15AE14215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9B2DBA2A-9DB6-4E91-9962-CCCB3837B9A1}"/>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9" name="Picture 8">
            <a:extLst>
              <a:ext uri="{FF2B5EF4-FFF2-40B4-BE49-F238E27FC236}">
                <a16:creationId xmlns:a16="http://schemas.microsoft.com/office/drawing/2014/main" id="{270D0BF4-A448-4EFA-972E-B4A61EE3900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096000" y="903681"/>
            <a:ext cx="4691277" cy="4473328"/>
          </a:xfrm>
          <a:prstGeom prst="rect">
            <a:avLst/>
          </a:prstGeom>
        </p:spPr>
      </p:pic>
    </p:spTree>
    <p:extLst>
      <p:ext uri="{BB962C8B-B14F-4D97-AF65-F5344CB8AC3E}">
        <p14:creationId xmlns:p14="http://schemas.microsoft.com/office/powerpoint/2010/main" val="684093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AC08-A083-4834-BA6E-3F730832F9E5}"/>
              </a:ext>
            </a:extLst>
          </p:cNvPr>
          <p:cNvSpPr>
            <a:spLocks noGrp="1"/>
          </p:cNvSpPr>
          <p:nvPr>
            <p:ph type="title" idx="4294967295"/>
          </p:nvPr>
        </p:nvSpPr>
        <p:spPr>
          <a:xfrm>
            <a:off x="117948" y="333384"/>
            <a:ext cx="11235852" cy="646331"/>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Median: Numerical</a:t>
            </a:r>
            <a:endParaRPr lang="en-IN" sz="2400" dirty="0"/>
          </a:p>
        </p:txBody>
      </p:sp>
      <p:sp>
        <p:nvSpPr>
          <p:cNvPr id="5" name="Date Placeholder 3">
            <a:extLst>
              <a:ext uri="{FF2B5EF4-FFF2-40B4-BE49-F238E27FC236}">
                <a16:creationId xmlns:a16="http://schemas.microsoft.com/office/drawing/2014/main" id="{98906677-2B6D-4653-A979-6C26ED31288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8" name="TextBox 7"/>
          <p:cNvSpPr txBox="1"/>
          <p:nvPr/>
        </p:nvSpPr>
        <p:spPr>
          <a:xfrm>
            <a:off x="1045029" y="1084217"/>
            <a:ext cx="7171508" cy="646331"/>
          </a:xfrm>
          <a:prstGeom prst="rect">
            <a:avLst/>
          </a:prstGeom>
          <a:noFill/>
        </p:spPr>
        <p:txBody>
          <a:bodyPr wrap="square" rtlCol="0">
            <a:spAutoFit/>
          </a:bodyPr>
          <a:lstStyle/>
          <a:p>
            <a:r>
              <a:rPr lang="en-US" dirty="0"/>
              <a:t>Determine the Median Value for the following distribution </a:t>
            </a:r>
          </a:p>
          <a:p>
            <a:endParaRPr lang="en-US" dirty="0"/>
          </a:p>
        </p:txBody>
      </p:sp>
      <p:pic>
        <p:nvPicPr>
          <p:cNvPr id="6" name="Picture 5">
            <a:extLst>
              <a:ext uri="{FF2B5EF4-FFF2-40B4-BE49-F238E27FC236}">
                <a16:creationId xmlns:a16="http://schemas.microsoft.com/office/drawing/2014/main" id="{E3ED4AD8-DF07-45B2-A1D9-963CD9634FC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59182" y="1660125"/>
            <a:ext cx="4377128" cy="3994952"/>
          </a:xfrm>
          <a:prstGeom prst="rect">
            <a:avLst/>
          </a:prstGeom>
        </p:spPr>
      </p:pic>
    </p:spTree>
    <p:extLst>
      <p:ext uri="{BB962C8B-B14F-4D97-AF65-F5344CB8AC3E}">
        <p14:creationId xmlns:p14="http://schemas.microsoft.com/office/powerpoint/2010/main" val="118888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AC08-A083-4834-BA6E-3F730832F9E5}"/>
              </a:ext>
            </a:extLst>
          </p:cNvPr>
          <p:cNvSpPr>
            <a:spLocks noGrp="1"/>
          </p:cNvSpPr>
          <p:nvPr>
            <p:ph type="title" idx="4294967295"/>
          </p:nvPr>
        </p:nvSpPr>
        <p:spPr>
          <a:xfrm>
            <a:off x="269240" y="248575"/>
            <a:ext cx="11084560" cy="731140"/>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Median: </a:t>
            </a:r>
            <a:r>
              <a:rPr lang="en-US" sz="2400" b="1" dirty="0" err="1">
                <a:latin typeface="Times New Roman" panose="02020603050405020304" pitchFamily="18" charset="0"/>
                <a:cs typeface="Times New Roman" panose="02020603050405020304" pitchFamily="18" charset="0"/>
              </a:rPr>
              <a:t>Numericals</a:t>
            </a:r>
            <a:endParaRPr lang="en-IN" sz="2400" dirty="0"/>
          </a:p>
        </p:txBody>
      </p:sp>
      <p:sp>
        <p:nvSpPr>
          <p:cNvPr id="5" name="Date Placeholder 3">
            <a:extLst>
              <a:ext uri="{FF2B5EF4-FFF2-40B4-BE49-F238E27FC236}">
                <a16:creationId xmlns:a16="http://schemas.microsoft.com/office/drawing/2014/main" id="{98906677-2B6D-4653-A979-6C26ED31288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8" name="TextBox 7"/>
          <p:cNvSpPr txBox="1"/>
          <p:nvPr/>
        </p:nvSpPr>
        <p:spPr>
          <a:xfrm>
            <a:off x="1045029" y="1084217"/>
            <a:ext cx="7171508" cy="646331"/>
          </a:xfrm>
          <a:prstGeom prst="rect">
            <a:avLst/>
          </a:prstGeom>
          <a:noFill/>
        </p:spPr>
        <p:txBody>
          <a:bodyPr wrap="square" rtlCol="0">
            <a:spAutoFit/>
          </a:bodyPr>
          <a:lstStyle/>
          <a:p>
            <a:r>
              <a:rPr lang="en-US" dirty="0"/>
              <a:t>Determine the Median Value for the following distribution </a:t>
            </a:r>
          </a:p>
          <a:p>
            <a:endParaRPr lang="en-US" dirty="0"/>
          </a:p>
        </p:txBody>
      </p:sp>
      <p:pic>
        <p:nvPicPr>
          <p:cNvPr id="6" name="Picture 5">
            <a:extLst>
              <a:ext uri="{FF2B5EF4-FFF2-40B4-BE49-F238E27FC236}">
                <a16:creationId xmlns:a16="http://schemas.microsoft.com/office/drawing/2014/main" id="{A71D0B14-E307-4C94-80A3-1ED6CA3C453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136342" y="1565475"/>
            <a:ext cx="5717219" cy="4098478"/>
          </a:xfrm>
          <a:prstGeom prst="rect">
            <a:avLst/>
          </a:prstGeom>
        </p:spPr>
      </p:pic>
    </p:spTree>
    <p:extLst>
      <p:ext uri="{BB962C8B-B14F-4D97-AF65-F5344CB8AC3E}">
        <p14:creationId xmlns:p14="http://schemas.microsoft.com/office/powerpoint/2010/main" val="3551863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AC08-A083-4834-BA6E-3F730832F9E5}"/>
              </a:ext>
            </a:extLst>
          </p:cNvPr>
          <p:cNvSpPr>
            <a:spLocks noGrp="1"/>
          </p:cNvSpPr>
          <p:nvPr>
            <p:ph type="title" idx="4294967295"/>
          </p:nvPr>
        </p:nvSpPr>
        <p:spPr>
          <a:xfrm>
            <a:off x="117948" y="205203"/>
            <a:ext cx="10515600" cy="549274"/>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Median: </a:t>
            </a:r>
            <a:r>
              <a:rPr lang="en-US" sz="2400" b="1" dirty="0" err="1">
                <a:latin typeface="Times New Roman" panose="02020603050405020304" pitchFamily="18" charset="0"/>
                <a:cs typeface="Times New Roman" panose="02020603050405020304" pitchFamily="18" charset="0"/>
              </a:rPr>
              <a:t>Numericals</a:t>
            </a:r>
            <a:endParaRPr lang="en-IN" sz="2400" dirty="0"/>
          </a:p>
        </p:txBody>
      </p:sp>
      <p:sp>
        <p:nvSpPr>
          <p:cNvPr id="5" name="Date Placeholder 3">
            <a:extLst>
              <a:ext uri="{FF2B5EF4-FFF2-40B4-BE49-F238E27FC236}">
                <a16:creationId xmlns:a16="http://schemas.microsoft.com/office/drawing/2014/main" id="{98906677-2B6D-4653-A979-6C26ED31288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6" name="Picture 5">
            <a:extLst>
              <a:ext uri="{FF2B5EF4-FFF2-40B4-BE49-F238E27FC236}">
                <a16:creationId xmlns:a16="http://schemas.microsoft.com/office/drawing/2014/main" id="{33B8C56C-DC34-453E-A1D9-D55F2B4DDD7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722268" y="1079588"/>
            <a:ext cx="4509856" cy="4584365"/>
          </a:xfrm>
          <a:prstGeom prst="rect">
            <a:avLst/>
          </a:prstGeom>
        </p:spPr>
      </p:pic>
    </p:spTree>
    <p:extLst>
      <p:ext uri="{BB962C8B-B14F-4D97-AF65-F5344CB8AC3E}">
        <p14:creationId xmlns:p14="http://schemas.microsoft.com/office/powerpoint/2010/main" val="118888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AC08-A083-4834-BA6E-3F730832F9E5}"/>
              </a:ext>
            </a:extLst>
          </p:cNvPr>
          <p:cNvSpPr>
            <a:spLocks noGrp="1"/>
          </p:cNvSpPr>
          <p:nvPr>
            <p:ph type="title" idx="4294967295"/>
          </p:nvPr>
        </p:nvSpPr>
        <p:spPr>
          <a:xfrm>
            <a:off x="269240" y="213065"/>
            <a:ext cx="8377610" cy="790112"/>
          </a:xfrm>
          <a:prstGeom prst="rect">
            <a:avLst/>
          </a:prstGeom>
        </p:spPr>
        <p:txBody>
          <a:bodyPr>
            <a:normAutofit/>
          </a:bodyPr>
          <a:lstStyle/>
          <a:p>
            <a:r>
              <a:rPr lang="en-US" sz="2400" b="1" dirty="0">
                <a:solidFill>
                  <a:schemeClr val="bg2">
                    <a:lumMod val="10000"/>
                  </a:schemeClr>
                </a:solidFill>
                <a:latin typeface="Times New Roman" panose="02020603050405020304" pitchFamily="18" charset="0"/>
                <a:cs typeface="Times New Roman" panose="02020603050405020304" pitchFamily="18" charset="0"/>
              </a:rPr>
              <a:t>Mode:</a:t>
            </a:r>
            <a:br>
              <a:rPr lang="en-US" sz="2400" b="1" dirty="0">
                <a:solidFill>
                  <a:schemeClr val="bg2">
                    <a:lumMod val="10000"/>
                  </a:schemeClr>
                </a:solidFill>
                <a:latin typeface="Times New Roman" panose="02020603050405020304" pitchFamily="18" charset="0"/>
                <a:cs typeface="Times New Roman" panose="02020603050405020304" pitchFamily="18" charset="0"/>
              </a:rPr>
            </a:br>
            <a:endParaRPr lang="en-IN" sz="2400" dirty="0">
              <a:solidFill>
                <a:schemeClr val="bg2">
                  <a:lumMod val="10000"/>
                </a:schemeClr>
              </a:solidFill>
            </a:endParaRPr>
          </a:p>
        </p:txBody>
      </p:sp>
      <p:graphicFrame>
        <p:nvGraphicFramePr>
          <p:cNvPr id="6" name="Content Placeholder 5">
            <a:extLst>
              <a:ext uri="{FF2B5EF4-FFF2-40B4-BE49-F238E27FC236}">
                <a16:creationId xmlns:a16="http://schemas.microsoft.com/office/drawing/2014/main" id="{5509DE3E-0BE7-41D9-8A66-94FA2E05C47A}"/>
              </a:ext>
            </a:extLst>
          </p:cNvPr>
          <p:cNvGraphicFramePr>
            <a:graphicFrameLocks noGrp="1"/>
          </p:cNvGraphicFramePr>
          <p:nvPr>
            <p:ph idx="4294967295"/>
            <p:extLst>
              <p:ext uri="{D42A27DB-BD31-4B8C-83A1-F6EECF244321}">
                <p14:modId xmlns:p14="http://schemas.microsoft.com/office/powerpoint/2010/main" val="1632561051"/>
              </p:ext>
            </p:extLst>
          </p:nvPr>
        </p:nvGraphicFramePr>
        <p:xfrm>
          <a:off x="269240" y="1488274"/>
          <a:ext cx="10876280" cy="3549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3">
            <a:extLst>
              <a:ext uri="{FF2B5EF4-FFF2-40B4-BE49-F238E27FC236}">
                <a16:creationId xmlns:a16="http://schemas.microsoft.com/office/drawing/2014/main" id="{98906677-2B6D-4653-A979-6C26ED31288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118888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95CF-3014-40E6-8CA1-C2350CBF700C}"/>
              </a:ext>
            </a:extLst>
          </p:cNvPr>
          <p:cNvSpPr>
            <a:spLocks noGrp="1"/>
          </p:cNvSpPr>
          <p:nvPr>
            <p:ph type="title" idx="4294967295"/>
          </p:nvPr>
        </p:nvSpPr>
        <p:spPr>
          <a:xfrm>
            <a:off x="269240" y="145511"/>
            <a:ext cx="11084560" cy="1545178"/>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T</a:t>
            </a:r>
            <a:r>
              <a:rPr lang="en-US" sz="2400" b="1" i="0" dirty="0">
                <a:effectLst/>
                <a:latin typeface="Times New Roman" panose="02020603050405020304" pitchFamily="18" charset="0"/>
                <a:cs typeface="Times New Roman" panose="02020603050405020304" pitchFamily="18" charset="0"/>
              </a:rPr>
              <a:t>he difference between the mode, mean, and median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6AB1A4-3242-4998-9F68-6469B5531768}"/>
              </a:ext>
            </a:extLst>
          </p:cNvPr>
          <p:cNvSpPr>
            <a:spLocks noGrp="1"/>
          </p:cNvSpPr>
          <p:nvPr>
            <p:ph idx="4294967295"/>
          </p:nvPr>
        </p:nvSpPr>
        <p:spPr>
          <a:xfrm>
            <a:off x="203925" y="932155"/>
            <a:ext cx="11084560" cy="4487163"/>
          </a:xfrm>
          <a:prstGeom prst="rect">
            <a:avLst/>
          </a:prstGeom>
        </p:spPr>
        <p:txBody>
          <a:bodyPr>
            <a:normAutofit/>
          </a:bodyPr>
          <a:lstStyle/>
          <a:p>
            <a:pPr marL="0" indent="0">
              <a:lnSpc>
                <a:spcPct val="150000"/>
              </a:lnSpc>
              <a:buNone/>
            </a:pPr>
            <a:r>
              <a:rPr lang="en-US" sz="2000" b="1" i="0" dirty="0">
                <a:effectLst/>
                <a:latin typeface="Times New Roman" panose="02020603050405020304" pitchFamily="18" charset="0"/>
                <a:cs typeface="Times New Roman" panose="02020603050405020304" pitchFamily="18" charset="0"/>
              </a:rPr>
              <a:t>Here are some hints:</a:t>
            </a:r>
            <a:endParaRPr lang="en-US" sz="2000" i="0" dirty="0">
              <a:effectLst/>
              <a:latin typeface="Times New Roman" panose="02020603050405020304" pitchFamily="18" charset="0"/>
              <a:cs typeface="Times New Roman" panose="02020603050405020304" pitchFamily="18" charset="0"/>
            </a:endParaRPr>
          </a:p>
          <a:p>
            <a:pPr algn="l"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word Mode is very like Most (the most frequent number)</a:t>
            </a:r>
          </a:p>
          <a:p>
            <a:pPr algn="l"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“Mean” requires you do some arithmetic (adding all the numbers together and dividing).</a:t>
            </a:r>
          </a:p>
          <a:p>
            <a:pPr marL="0" indent="0" algn="l" fontAlgn="base">
              <a:buNone/>
            </a:pPr>
            <a:endParaRPr lang="en-US" sz="2400" b="0" i="0" dirty="0">
              <a:effectLst/>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25438C-4CBB-4BB1-B0BF-E19388673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913515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95CF-3014-40E6-8CA1-C2350CBF700C}"/>
              </a:ext>
            </a:extLst>
          </p:cNvPr>
          <p:cNvSpPr>
            <a:spLocks noGrp="1"/>
          </p:cNvSpPr>
          <p:nvPr>
            <p:ph type="title" idx="4294967295"/>
          </p:nvPr>
        </p:nvSpPr>
        <p:spPr>
          <a:xfrm>
            <a:off x="117948" y="266331"/>
            <a:ext cx="11235852" cy="710213"/>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T</a:t>
            </a:r>
            <a:r>
              <a:rPr lang="en-US" sz="2400" b="1" i="0" dirty="0">
                <a:effectLst/>
                <a:latin typeface="Times New Roman" panose="02020603050405020304" pitchFamily="18" charset="0"/>
                <a:cs typeface="Times New Roman" panose="02020603050405020304" pitchFamily="18" charset="0"/>
              </a:rPr>
              <a:t>he difference between the mode, mean, and median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6AB1A4-3242-4998-9F68-6469B5531768}"/>
              </a:ext>
            </a:extLst>
          </p:cNvPr>
          <p:cNvSpPr>
            <a:spLocks noGrp="1"/>
          </p:cNvSpPr>
          <p:nvPr>
            <p:ph idx="4294967295"/>
          </p:nvPr>
        </p:nvSpPr>
        <p:spPr>
          <a:xfrm>
            <a:off x="210006" y="1052937"/>
            <a:ext cx="11019245" cy="4442774"/>
          </a:xfrm>
          <a:prstGeom prst="rect">
            <a:avLst/>
          </a:prstGeom>
        </p:spPr>
        <p:txBody>
          <a:bodyPr>
            <a:normAutofit/>
          </a:bodyPr>
          <a:lstStyle/>
          <a:p>
            <a:pPr marL="0" indent="0">
              <a:buNone/>
            </a:pPr>
            <a:r>
              <a:rPr lang="en-US" sz="2000" b="1" i="0" dirty="0">
                <a:effectLst/>
                <a:latin typeface="Times New Roman" panose="02020603050405020304" pitchFamily="18" charset="0"/>
                <a:cs typeface="Times New Roman" panose="02020603050405020304" pitchFamily="18" charset="0"/>
              </a:rPr>
              <a:t>Here are some hints:</a:t>
            </a:r>
          </a:p>
          <a:p>
            <a:pPr marL="0" indent="0">
              <a:buNone/>
            </a:pPr>
            <a:endParaRPr lang="en-US" sz="200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“Median” practically means “Middle” and has the same number of letters.</a:t>
            </a:r>
          </a:p>
          <a:p>
            <a:pPr algn="l" fontAlgn="base">
              <a:buNone/>
            </a:pPr>
            <a:r>
              <a:rPr lang="en-US" sz="2000" b="0" i="0" dirty="0" err="1">
                <a:effectLst/>
                <a:latin typeface="Times New Roman" panose="02020603050405020304" pitchFamily="18" charset="0"/>
                <a:cs typeface="Times New Roman" panose="02020603050405020304" pitchFamily="18" charset="0"/>
              </a:rPr>
              <a:t>Eg</a:t>
            </a:r>
            <a:r>
              <a:rPr lang="en-US" sz="2000" b="0" i="0" dirty="0">
                <a:effectLst/>
                <a:latin typeface="Times New Roman" panose="02020603050405020304" pitchFamily="18" charset="0"/>
                <a:cs typeface="Times New Roman" panose="02020603050405020304" pitchFamily="18" charset="0"/>
              </a:rPr>
              <a:t>:</a:t>
            </a:r>
          </a:p>
          <a:p>
            <a:pPr algn="l" fontAlgn="base">
              <a:buNone/>
            </a:pPr>
            <a:r>
              <a:rPr lang="en-US" sz="2000" dirty="0">
                <a:latin typeface="Times New Roman" panose="02020603050405020304" pitchFamily="18" charset="0"/>
                <a:cs typeface="Times New Roman" panose="02020603050405020304" pitchFamily="18" charset="0"/>
              </a:rPr>
              <a:t> It is used with categorial data such as most sold T-shirts size. </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25438C-4CBB-4BB1-B0BF-E19388673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04765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87BF79-F910-42D6-857E-5D101B673503}"/>
              </a:ext>
            </a:extLst>
          </p:cNvPr>
          <p:cNvSpPr>
            <a:spLocks noGrp="1"/>
          </p:cNvSpPr>
          <p:nvPr>
            <p:ph idx="4294967295"/>
          </p:nvPr>
        </p:nvSpPr>
        <p:spPr>
          <a:xfrm>
            <a:off x="813750" y="1749250"/>
            <a:ext cx="10018713" cy="2741470"/>
          </a:xfrm>
          <a:prstGeom prst="rect">
            <a:avLst/>
          </a:prstGeom>
        </p:spPr>
        <p:txBody>
          <a:bodyPr>
            <a:noAutofit/>
          </a:bodyPr>
          <a:lstStyle/>
          <a:p>
            <a:pPr marL="0" indent="0">
              <a:lnSpc>
                <a:spcPct val="150000"/>
              </a:lnSpc>
            </a:pP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makes predictions about a population based on a sample of data taken from  the population and draws conclusions from the data that are subject to random variation</a:t>
            </a:r>
          </a:p>
          <a:p>
            <a:pPr marL="0" indent="0">
              <a:lnSpc>
                <a:spcPct val="150000"/>
              </a:lnSpc>
              <a:buNone/>
            </a:pPr>
            <a:r>
              <a:rPr lang="en-US" sz="2400" dirty="0">
                <a:latin typeface="Times New Roman" panose="02020603050405020304" pitchFamily="18" charset="0"/>
                <a:cs typeface="Times New Roman" panose="02020603050405020304" pitchFamily="18" charset="0"/>
              </a:rPr>
              <a:t> </a:t>
            </a:r>
            <a:endParaRPr lang="en-IN" sz="2400" dirty="0"/>
          </a:p>
        </p:txBody>
      </p:sp>
      <p:sp>
        <p:nvSpPr>
          <p:cNvPr id="5" name="Date Placeholder 3">
            <a:extLst>
              <a:ext uri="{FF2B5EF4-FFF2-40B4-BE49-F238E27FC236}">
                <a16:creationId xmlns:a16="http://schemas.microsoft.com/office/drawing/2014/main" id="{8E1097F9-2FB4-45BD-BDD0-6B828242E6D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6" name="TextBox 5"/>
          <p:cNvSpPr txBox="1"/>
          <p:nvPr/>
        </p:nvSpPr>
        <p:spPr>
          <a:xfrm>
            <a:off x="849085" y="827314"/>
            <a:ext cx="770128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Inferential statistics</a:t>
            </a:r>
            <a:endParaRPr lang="en-US" sz="4000" dirty="0"/>
          </a:p>
        </p:txBody>
      </p:sp>
    </p:spTree>
    <p:extLst>
      <p:ext uri="{BB962C8B-B14F-4D97-AF65-F5344CB8AC3E}">
        <p14:creationId xmlns:p14="http://schemas.microsoft.com/office/powerpoint/2010/main" val="639717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BC65-5007-4F82-ADA6-8FD25CCD6223}"/>
              </a:ext>
            </a:extLst>
          </p:cNvPr>
          <p:cNvSpPr>
            <a:spLocks noGrp="1"/>
          </p:cNvSpPr>
          <p:nvPr>
            <p:ph type="title" idx="4294967295"/>
          </p:nvPr>
        </p:nvSpPr>
        <p:spPr>
          <a:xfrm>
            <a:off x="355107" y="275209"/>
            <a:ext cx="10998693" cy="1415480"/>
          </a:xfrm>
          <a:prstGeom prst="rect">
            <a:avLst/>
          </a:prstGeom>
        </p:spPr>
        <p:txBody>
          <a:bodyPr>
            <a:normAutofit/>
          </a:bodyPr>
          <a:lstStyle/>
          <a:p>
            <a:pPr algn="l"/>
            <a:r>
              <a:rPr lang="en-IN" sz="2400" b="1" dirty="0">
                <a:latin typeface="Times New Roman" panose="02020603050405020304" pitchFamily="18" charset="0"/>
                <a:cs typeface="Times New Roman" panose="02020603050405020304" pitchFamily="18" charset="0"/>
              </a:rPr>
              <a:t>Example for mode</a:t>
            </a:r>
          </a:p>
        </p:txBody>
      </p:sp>
      <p:sp>
        <p:nvSpPr>
          <p:cNvPr id="3" name="Content Placeholder 2">
            <a:extLst>
              <a:ext uri="{FF2B5EF4-FFF2-40B4-BE49-F238E27FC236}">
                <a16:creationId xmlns:a16="http://schemas.microsoft.com/office/drawing/2014/main" id="{D2DFFEC3-13DB-4305-A07B-ED6A5294A11F}"/>
              </a:ext>
            </a:extLst>
          </p:cNvPr>
          <p:cNvSpPr>
            <a:spLocks noGrp="1"/>
          </p:cNvSpPr>
          <p:nvPr>
            <p:ph idx="4294967295"/>
          </p:nvPr>
        </p:nvSpPr>
        <p:spPr>
          <a:xfrm>
            <a:off x="177553" y="1305017"/>
            <a:ext cx="11176247" cy="3754663"/>
          </a:xfrm>
          <a:prstGeom prst="rect">
            <a:avLst/>
          </a:prstGeom>
        </p:spPr>
        <p:txBody>
          <a:bodyPr/>
          <a:lstStyle/>
          <a:p>
            <a:pPr marL="0" indent="0" algn="l" fontAlgn="base">
              <a:lnSpc>
                <a:spcPct val="150000"/>
              </a:lnSpc>
              <a:buNone/>
            </a:pPr>
            <a:r>
              <a:rPr lang="en-US" sz="2000" b="0" i="0" dirty="0">
                <a:solidFill>
                  <a:srgbClr val="212121"/>
                </a:solidFill>
                <a:effectLst/>
                <a:latin typeface="Times New Roman" panose="02020603050405020304" pitchFamily="18" charset="0"/>
                <a:cs typeface="Times New Roman" panose="02020603050405020304" pitchFamily="18" charset="0"/>
              </a:rPr>
              <a:t> Consider the following number distribution of 2, 3, 6, 3, 7, 5, 1, 2, 3, 9.</a:t>
            </a:r>
          </a:p>
          <a:p>
            <a:pPr marL="0" indent="0" algn="l" fontAlgn="base">
              <a:lnSpc>
                <a:spcPct val="150000"/>
              </a:lnSpc>
              <a:buNone/>
            </a:pPr>
            <a:endParaRPr lang="en-US" sz="2000" b="0" i="0" dirty="0">
              <a:solidFill>
                <a:srgbClr val="212121"/>
              </a:solidFill>
              <a:effectLst/>
              <a:latin typeface="Times New Roman" panose="02020603050405020304" pitchFamily="18" charset="0"/>
              <a:cs typeface="Times New Roman" panose="02020603050405020304" pitchFamily="18" charset="0"/>
            </a:endParaRPr>
          </a:p>
          <a:p>
            <a:pPr marL="0" indent="0" algn="l" fontAlgn="base">
              <a:lnSpc>
                <a:spcPct val="150000"/>
              </a:lnSpc>
              <a:buNone/>
            </a:pPr>
            <a:r>
              <a:rPr lang="en-US" sz="2000" b="0" i="0" dirty="0">
                <a:solidFill>
                  <a:srgbClr val="212121"/>
                </a:solidFill>
                <a:effectLst/>
                <a:latin typeface="Times New Roman" panose="02020603050405020304" pitchFamily="18" charset="0"/>
                <a:cs typeface="Times New Roman" panose="02020603050405020304" pitchFamily="18" charset="0"/>
              </a:rPr>
              <a:t>The mode of these numbers would be 3 since three is the most frequently occurring number. In cases where you have a very large number of scores, creating a frequency distribution can be helpful in determining the mode.</a:t>
            </a:r>
          </a:p>
          <a:p>
            <a:pPr marL="0" indent="0">
              <a:buNone/>
            </a:pPr>
            <a:endParaRPr lang="en-IN" dirty="0"/>
          </a:p>
        </p:txBody>
      </p:sp>
      <p:sp>
        <p:nvSpPr>
          <p:cNvPr id="5" name="Date Placeholder 3">
            <a:extLst>
              <a:ext uri="{FF2B5EF4-FFF2-40B4-BE49-F238E27FC236}">
                <a16:creationId xmlns:a16="http://schemas.microsoft.com/office/drawing/2014/main" id="{2400F2DB-25C6-4CBD-959B-73CF168E5C05}"/>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822818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95CF-3014-40E6-8CA1-C2350CBF700C}"/>
              </a:ext>
            </a:extLst>
          </p:cNvPr>
          <p:cNvSpPr>
            <a:spLocks noGrp="1"/>
          </p:cNvSpPr>
          <p:nvPr>
            <p:ph type="title" idx="4294967295"/>
          </p:nvPr>
        </p:nvSpPr>
        <p:spPr>
          <a:xfrm>
            <a:off x="269240" y="233524"/>
            <a:ext cx="10515600" cy="536212"/>
          </a:xfrm>
          <a:prstGeom prst="rect">
            <a:avLst/>
          </a:prstGeom>
        </p:spPr>
        <p:txBody>
          <a:bodyPr>
            <a:normAutofit/>
          </a:bodyPr>
          <a:lstStyle/>
          <a:p>
            <a:r>
              <a:rPr lang="en-US" sz="2400" b="1" dirty="0">
                <a:latin typeface="Times New Roman" panose="02020603050405020304" pitchFamily="18" charset="0"/>
                <a:cs typeface="Times New Roman" panose="02020603050405020304" pitchFamily="18" charset="0"/>
              </a:rPr>
              <a:t>Numerical</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25438C-4CBB-4BB1-B0BF-E19388673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7" name="TextBox 6"/>
          <p:cNvSpPr txBox="1"/>
          <p:nvPr/>
        </p:nvSpPr>
        <p:spPr>
          <a:xfrm>
            <a:off x="1045029" y="1005840"/>
            <a:ext cx="7093131" cy="2960875"/>
          </a:xfrm>
          <a:prstGeom prst="rect">
            <a:avLst/>
          </a:prstGeom>
          <a:noFill/>
        </p:spPr>
        <p:txBody>
          <a:bodyPr wrap="square" rtlCol="0">
            <a:spAutoFit/>
          </a:bodyPr>
          <a:lstStyle/>
          <a:p>
            <a:r>
              <a:rPr lang="en-US" sz="2000" dirty="0">
                <a:latin typeface="Times New Roman" pitchFamily="18" charset="0"/>
                <a:cs typeface="Times New Roman" pitchFamily="18" charset="0"/>
              </a:rPr>
              <a:t>Find the mode of the following:</a:t>
            </a:r>
          </a:p>
          <a:p>
            <a:endParaRPr lang="en-US"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List A = {1,2,3,3,4,4,5,6}</a:t>
            </a:r>
          </a:p>
          <a:p>
            <a:pPr>
              <a:lnSpc>
                <a:spcPct val="150000"/>
              </a:lnSpc>
            </a:pPr>
            <a:r>
              <a:rPr lang="en-US" sz="2000" dirty="0">
                <a:latin typeface="Times New Roman" pitchFamily="18" charset="0"/>
                <a:cs typeface="Times New Roman" pitchFamily="18" charset="0"/>
              </a:rPr>
              <a:t>Mode [A] = {3,4}</a:t>
            </a:r>
          </a:p>
          <a:p>
            <a:pPr>
              <a:lnSpc>
                <a:spcPct val="150000"/>
              </a:lnSpc>
            </a:pPr>
            <a:endParaRPr lang="en-US"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List B = {1,2,3,3,4,4,5,5,6}</a:t>
            </a:r>
          </a:p>
          <a:p>
            <a:pPr>
              <a:lnSpc>
                <a:spcPct val="150000"/>
              </a:lnSpc>
            </a:pPr>
            <a:r>
              <a:rPr lang="en-US" sz="2000" dirty="0">
                <a:latin typeface="Times New Roman" pitchFamily="18" charset="0"/>
                <a:cs typeface="Times New Roman" pitchFamily="18" charset="0"/>
              </a:rPr>
              <a:t>Mode [B] = {3,4,5} </a:t>
            </a:r>
          </a:p>
        </p:txBody>
      </p:sp>
      <p:sp>
        <p:nvSpPr>
          <p:cNvPr id="11" name="Right Arrow 10"/>
          <p:cNvSpPr/>
          <p:nvPr/>
        </p:nvSpPr>
        <p:spPr>
          <a:xfrm>
            <a:off x="3708969" y="2259490"/>
            <a:ext cx="679269" cy="222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817783" y="3649754"/>
            <a:ext cx="679269" cy="222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877163" y="2185858"/>
            <a:ext cx="2991394" cy="369332"/>
          </a:xfrm>
          <a:prstGeom prst="rect">
            <a:avLst/>
          </a:prstGeom>
          <a:noFill/>
        </p:spPr>
        <p:txBody>
          <a:bodyPr wrap="square" rtlCol="0">
            <a:spAutoFit/>
          </a:bodyPr>
          <a:lstStyle/>
          <a:p>
            <a:r>
              <a:rPr lang="en-US" dirty="0">
                <a:latin typeface="Times New Roman" pitchFamily="18" charset="0"/>
                <a:cs typeface="Times New Roman" pitchFamily="18" charset="0"/>
              </a:rPr>
              <a:t>Bi modal  List</a:t>
            </a:r>
          </a:p>
        </p:txBody>
      </p:sp>
      <p:sp>
        <p:nvSpPr>
          <p:cNvPr id="14" name="TextBox 13"/>
          <p:cNvSpPr txBox="1"/>
          <p:nvPr/>
        </p:nvSpPr>
        <p:spPr>
          <a:xfrm>
            <a:off x="4877163" y="3563611"/>
            <a:ext cx="1793966" cy="369332"/>
          </a:xfrm>
          <a:prstGeom prst="rect">
            <a:avLst/>
          </a:prstGeom>
          <a:noFill/>
        </p:spPr>
        <p:txBody>
          <a:bodyPr wrap="square" rtlCol="0">
            <a:spAutoFit/>
          </a:bodyPr>
          <a:lstStyle/>
          <a:p>
            <a:r>
              <a:rPr lang="en-US" dirty="0">
                <a:latin typeface="Times New Roman" pitchFamily="18" charset="0"/>
                <a:cs typeface="Times New Roman" pitchFamily="18" charset="0"/>
              </a:rPr>
              <a:t>Tri modal  List</a:t>
            </a:r>
          </a:p>
        </p:txBody>
      </p:sp>
    </p:spTree>
    <p:extLst>
      <p:ext uri="{BB962C8B-B14F-4D97-AF65-F5344CB8AC3E}">
        <p14:creationId xmlns:p14="http://schemas.microsoft.com/office/powerpoint/2010/main" val="3913515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95CF-3014-40E6-8CA1-C2350CBF700C}"/>
              </a:ext>
            </a:extLst>
          </p:cNvPr>
          <p:cNvSpPr>
            <a:spLocks noGrp="1"/>
          </p:cNvSpPr>
          <p:nvPr>
            <p:ph type="title" idx="4294967295"/>
          </p:nvPr>
        </p:nvSpPr>
        <p:spPr>
          <a:xfrm>
            <a:off x="838200" y="365126"/>
            <a:ext cx="10515600" cy="536212"/>
          </a:xfrm>
          <a:prstGeom prst="rect">
            <a:avLst/>
          </a:prstGeom>
        </p:spPr>
        <p:txBody>
          <a:bodyPr>
            <a:normAutofit/>
          </a:bodyPr>
          <a:lstStyle/>
          <a:p>
            <a:r>
              <a:rPr lang="en-US" sz="2800" b="1" dirty="0">
                <a:latin typeface="Times New Roman" panose="02020603050405020304" pitchFamily="18" charset="0"/>
                <a:cs typeface="Times New Roman" panose="02020603050405020304" pitchFamily="18" charset="0"/>
              </a:rPr>
              <a:t>Continuous Data</a:t>
            </a:r>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25438C-4CBB-4BB1-B0BF-E19388673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6" name="Picture 5">
            <a:extLst>
              <a:ext uri="{FF2B5EF4-FFF2-40B4-BE49-F238E27FC236}">
                <a16:creationId xmlns:a16="http://schemas.microsoft.com/office/drawing/2014/main" id="{6DD37B7E-59E0-4BE8-892F-B51E0383727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317035" y="1020932"/>
            <a:ext cx="5208052" cy="4714043"/>
          </a:xfrm>
          <a:prstGeom prst="rect">
            <a:avLst/>
          </a:prstGeom>
        </p:spPr>
      </p:pic>
    </p:spTree>
    <p:extLst>
      <p:ext uri="{BB962C8B-B14F-4D97-AF65-F5344CB8AC3E}">
        <p14:creationId xmlns:p14="http://schemas.microsoft.com/office/powerpoint/2010/main" val="391351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95CF-3014-40E6-8CA1-C2350CBF700C}"/>
              </a:ext>
            </a:extLst>
          </p:cNvPr>
          <p:cNvSpPr>
            <a:spLocks noGrp="1"/>
          </p:cNvSpPr>
          <p:nvPr>
            <p:ph type="title" idx="4294967295"/>
          </p:nvPr>
        </p:nvSpPr>
        <p:spPr>
          <a:xfrm>
            <a:off x="838200" y="365126"/>
            <a:ext cx="10515600" cy="536212"/>
          </a:xfrm>
          <a:prstGeom prst="rect">
            <a:avLst/>
          </a:prstGeom>
        </p:spPr>
        <p:txBody>
          <a:bodyPr>
            <a:normAutofit/>
          </a:bodyPr>
          <a:lstStyle/>
          <a:p>
            <a:r>
              <a:rPr lang="en-US" sz="2800" b="1" dirty="0">
                <a:latin typeface="Times New Roman" panose="02020603050405020304" pitchFamily="18" charset="0"/>
                <a:cs typeface="Times New Roman" panose="02020603050405020304" pitchFamily="18" charset="0"/>
              </a:rPr>
              <a:t>Continuous Data</a:t>
            </a:r>
            <a:endParaRPr lang="en-IN" sz="2800" b="1"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8" name="TextBox 7"/>
          <p:cNvSpPr txBox="1"/>
          <p:nvPr/>
        </p:nvSpPr>
        <p:spPr>
          <a:xfrm>
            <a:off x="862149" y="940526"/>
            <a:ext cx="6740434" cy="369332"/>
          </a:xfrm>
          <a:prstGeom prst="rect">
            <a:avLst/>
          </a:prstGeom>
          <a:noFill/>
        </p:spPr>
        <p:txBody>
          <a:bodyPr wrap="square" rtlCol="0">
            <a:spAutoFit/>
          </a:bodyPr>
          <a:lstStyle/>
          <a:p>
            <a:r>
              <a:rPr lang="en-US" dirty="0"/>
              <a:t>Find the mode of the given data</a:t>
            </a:r>
          </a:p>
        </p:txBody>
      </p:sp>
      <p:pic>
        <p:nvPicPr>
          <p:cNvPr id="6" name="Picture 5">
            <a:extLst>
              <a:ext uri="{FF2B5EF4-FFF2-40B4-BE49-F238E27FC236}">
                <a16:creationId xmlns:a16="http://schemas.microsoft.com/office/drawing/2014/main" id="{AFFDD9FA-0182-48C4-8620-1515E44FE9E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326885" y="1349046"/>
            <a:ext cx="4634143" cy="4524367"/>
          </a:xfrm>
          <a:prstGeom prst="rect">
            <a:avLst/>
          </a:prstGeom>
        </p:spPr>
      </p:pic>
    </p:spTree>
    <p:extLst>
      <p:ext uri="{BB962C8B-B14F-4D97-AF65-F5344CB8AC3E}">
        <p14:creationId xmlns:p14="http://schemas.microsoft.com/office/powerpoint/2010/main" val="3913515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95CF-3014-40E6-8CA1-C2350CBF700C}"/>
              </a:ext>
            </a:extLst>
          </p:cNvPr>
          <p:cNvSpPr>
            <a:spLocks noGrp="1"/>
          </p:cNvSpPr>
          <p:nvPr>
            <p:ph type="title" idx="4294967295"/>
          </p:nvPr>
        </p:nvSpPr>
        <p:spPr>
          <a:xfrm>
            <a:off x="838200" y="365126"/>
            <a:ext cx="10515600" cy="536212"/>
          </a:xfrm>
          <a:prstGeom prst="rect">
            <a:avLst/>
          </a:prstGeom>
        </p:spPr>
        <p:txBody>
          <a:bodyPr>
            <a:normAutofit/>
          </a:bodyPr>
          <a:lstStyle/>
          <a:p>
            <a:r>
              <a:rPr lang="en-US" sz="2800" b="1" dirty="0">
                <a:latin typeface="Times New Roman" panose="02020603050405020304" pitchFamily="18" charset="0"/>
                <a:cs typeface="Times New Roman" panose="02020603050405020304" pitchFamily="18" charset="0"/>
              </a:rPr>
              <a:t>Continuous Data</a:t>
            </a:r>
            <a:endParaRPr lang="en-IN" sz="2800" b="1"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8" name="TextBox 7"/>
          <p:cNvSpPr txBox="1"/>
          <p:nvPr/>
        </p:nvSpPr>
        <p:spPr>
          <a:xfrm>
            <a:off x="862149" y="940526"/>
            <a:ext cx="6740434" cy="369332"/>
          </a:xfrm>
          <a:prstGeom prst="rect">
            <a:avLst/>
          </a:prstGeom>
          <a:noFill/>
        </p:spPr>
        <p:txBody>
          <a:bodyPr wrap="square" rtlCol="0">
            <a:spAutoFit/>
          </a:bodyPr>
          <a:lstStyle/>
          <a:p>
            <a:r>
              <a:rPr lang="en-US" dirty="0"/>
              <a:t>Find the mode of the given data</a:t>
            </a:r>
          </a:p>
        </p:txBody>
      </p:sp>
      <p:pic>
        <p:nvPicPr>
          <p:cNvPr id="6" name="Picture 5">
            <a:extLst>
              <a:ext uri="{FF2B5EF4-FFF2-40B4-BE49-F238E27FC236}">
                <a16:creationId xmlns:a16="http://schemas.microsoft.com/office/drawing/2014/main" id="{E1BF8B73-034B-4868-86FC-14B5453BB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243" y="1309858"/>
            <a:ext cx="4021584" cy="4496138"/>
          </a:xfrm>
          <a:prstGeom prst="rect">
            <a:avLst/>
          </a:prstGeom>
        </p:spPr>
      </p:pic>
    </p:spTree>
    <p:extLst>
      <p:ext uri="{BB962C8B-B14F-4D97-AF65-F5344CB8AC3E}">
        <p14:creationId xmlns:p14="http://schemas.microsoft.com/office/powerpoint/2010/main" val="2685311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95CF-3014-40E6-8CA1-C2350CBF700C}"/>
              </a:ext>
            </a:extLst>
          </p:cNvPr>
          <p:cNvSpPr>
            <a:spLocks noGrp="1"/>
          </p:cNvSpPr>
          <p:nvPr>
            <p:ph type="title" idx="4294967295"/>
          </p:nvPr>
        </p:nvSpPr>
        <p:spPr>
          <a:xfrm>
            <a:off x="838200" y="365125"/>
            <a:ext cx="10515600" cy="1325563"/>
          </a:xfrm>
          <a:prstGeom prst="rect">
            <a:avLst/>
          </a:prstGeom>
        </p:spPr>
        <p:txBody>
          <a:bodyPr>
            <a:normAutofit/>
          </a:bodyPr>
          <a:lstStyle/>
          <a:p>
            <a:r>
              <a:rPr lang="en-US" sz="2800" b="1" dirty="0">
                <a:latin typeface="Times New Roman" panose="02020603050405020304" pitchFamily="18" charset="0"/>
                <a:cs typeface="Times New Roman" panose="02020603050405020304" pitchFamily="18" charset="0"/>
              </a:rPr>
              <a:t>Relation </a:t>
            </a:r>
            <a:r>
              <a:rPr lang="en-US" sz="2800" b="1" i="0" dirty="0">
                <a:effectLst/>
                <a:latin typeface="Times New Roman" panose="02020603050405020304" pitchFamily="18" charset="0"/>
                <a:cs typeface="Times New Roman" panose="02020603050405020304" pitchFamily="18" charset="0"/>
              </a:rPr>
              <a:t> between the mode, mean, and median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6AB1A4-3242-4998-9F68-6469B5531768}"/>
              </a:ext>
            </a:extLst>
          </p:cNvPr>
          <p:cNvSpPr>
            <a:spLocks noGrp="1"/>
          </p:cNvSpPr>
          <p:nvPr>
            <p:ph idx="4294967295"/>
          </p:nvPr>
        </p:nvSpPr>
        <p:spPr>
          <a:xfrm>
            <a:off x="733698" y="1303111"/>
            <a:ext cx="9376953" cy="786946"/>
          </a:xfrm>
          <a:prstGeom prst="rect">
            <a:avLst/>
          </a:prstGeom>
        </p:spPr>
        <p:txBody>
          <a:bodyPr>
            <a:normAutofit/>
          </a:bodyPr>
          <a:lstStyle/>
          <a:p>
            <a:pPr marL="0" indent="0">
              <a:buNone/>
            </a:pPr>
            <a:r>
              <a:rPr lang="en-US" sz="2000" dirty="0"/>
              <a:t>				</a:t>
            </a:r>
            <a:r>
              <a:rPr lang="en-US" sz="2000" b="1" dirty="0"/>
              <a:t>2Mean + Mode =3Median</a:t>
            </a:r>
          </a:p>
          <a:p>
            <a:pPr marL="0" indent="0">
              <a:buNone/>
            </a:pPr>
            <a:r>
              <a:rPr lang="en-US" sz="2000" dirty="0">
                <a:latin typeface="Times New Roman" panose="02020603050405020304" pitchFamily="18" charset="0"/>
                <a:cs typeface="Times New Roman" panose="02020603050405020304" pitchFamily="18" charset="0"/>
              </a:rPr>
              <a:t>			This is called as an </a:t>
            </a:r>
            <a:r>
              <a:rPr lang="en-US" sz="2000" dirty="0" err="1">
                <a:latin typeface="Times New Roman" panose="02020603050405020304" pitchFamily="18" charset="0"/>
                <a:cs typeface="Times New Roman" panose="02020603050405020304" pitchFamily="18" charset="0"/>
              </a:rPr>
              <a:t>Emperical</a:t>
            </a:r>
            <a:r>
              <a:rPr lang="en-US" sz="2000" dirty="0">
                <a:latin typeface="Times New Roman" panose="02020603050405020304" pitchFamily="18" charset="0"/>
                <a:cs typeface="Times New Roman" panose="02020603050405020304" pitchFamily="18" charset="0"/>
              </a:rPr>
              <a:t> relationship</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25438C-4CBB-4BB1-B0BF-E19388673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6" name="TextBox 5"/>
          <p:cNvSpPr txBox="1"/>
          <p:nvPr/>
        </p:nvSpPr>
        <p:spPr>
          <a:xfrm>
            <a:off x="1024611" y="2245515"/>
            <a:ext cx="6648994" cy="3416320"/>
          </a:xfrm>
          <a:prstGeom prst="rect">
            <a:avLst/>
          </a:prstGeom>
          <a:noFill/>
        </p:spPr>
        <p:txBody>
          <a:bodyPr wrap="square" rtlCol="0">
            <a:spAutoFit/>
          </a:bodyPr>
          <a:lstStyle/>
          <a:p>
            <a:r>
              <a:rPr lang="en-US" dirty="0"/>
              <a:t>If  mode = 65 and median = 61.6 , Find Mean</a:t>
            </a:r>
          </a:p>
          <a:p>
            <a:endParaRPr lang="en-US" dirty="0"/>
          </a:p>
          <a:p>
            <a:pPr>
              <a:lnSpc>
                <a:spcPct val="150000"/>
              </a:lnSpc>
            </a:pPr>
            <a:r>
              <a:rPr lang="en-US" sz="1800" dirty="0"/>
              <a:t>2Mean + Mode =3Median</a:t>
            </a:r>
          </a:p>
          <a:p>
            <a:pPr>
              <a:lnSpc>
                <a:spcPct val="150000"/>
              </a:lnSpc>
            </a:pPr>
            <a:r>
              <a:rPr lang="en-US" dirty="0"/>
              <a:t>     2 Mean = 3 x 61.6 – 65</a:t>
            </a:r>
          </a:p>
          <a:p>
            <a:pPr>
              <a:lnSpc>
                <a:spcPct val="150000"/>
              </a:lnSpc>
            </a:pPr>
            <a:r>
              <a:rPr lang="en-US" dirty="0"/>
              <a:t>     2  Mean = 119.8</a:t>
            </a:r>
          </a:p>
          <a:p>
            <a:pPr>
              <a:lnSpc>
                <a:spcPct val="150000"/>
              </a:lnSpc>
            </a:pPr>
            <a:r>
              <a:rPr lang="en-US" dirty="0"/>
              <a:t>          Mean = </a:t>
            </a:r>
            <a:r>
              <a:rPr lang="en-US" u="sng" dirty="0"/>
              <a:t>119.8</a:t>
            </a:r>
          </a:p>
          <a:p>
            <a:pPr>
              <a:lnSpc>
                <a:spcPct val="150000"/>
              </a:lnSpc>
            </a:pPr>
            <a:r>
              <a:rPr lang="en-US" dirty="0"/>
              <a:t>                             2</a:t>
            </a:r>
          </a:p>
          <a:p>
            <a:pPr>
              <a:lnSpc>
                <a:spcPct val="150000"/>
              </a:lnSpc>
            </a:pPr>
            <a:r>
              <a:rPr lang="en-US" dirty="0"/>
              <a:t>           Mean = 59.9 </a:t>
            </a:r>
          </a:p>
          <a:p>
            <a:endParaRPr lang="en-US" dirty="0"/>
          </a:p>
        </p:txBody>
      </p:sp>
    </p:spTree>
    <p:extLst>
      <p:ext uri="{BB962C8B-B14F-4D97-AF65-F5344CB8AC3E}">
        <p14:creationId xmlns:p14="http://schemas.microsoft.com/office/powerpoint/2010/main" val="3913515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p:spPr>
        <p:txBody>
          <a:bodyPr/>
          <a:lstStyle>
            <a:lvl1pPr>
              <a:defRPr sz="1800" b="1"/>
            </a:lvl1pPr>
          </a:lstStyle>
          <a:p>
            <a:r>
              <a:rPr lang="en-US" dirty="0"/>
              <a:t>ML LABS PVT LTD || WWW.ANALYTICS6.COM || DATA SCIENCE , AI , ML ,COMPUTER VISION || TRAINING AND CONSULTING </a:t>
            </a:r>
          </a:p>
          <a:p>
            <a:r>
              <a:rPr lang="en-IN" dirty="0"/>
              <a:t>		Phone Number : 91-6362546088 || Email : contact@analytics6.com</a:t>
            </a:r>
          </a:p>
        </p:txBody>
      </p:sp>
      <p:sp>
        <p:nvSpPr>
          <p:cNvPr id="2" name="Title 1">
            <a:extLst>
              <a:ext uri="{FF2B5EF4-FFF2-40B4-BE49-F238E27FC236}">
                <a16:creationId xmlns:a16="http://schemas.microsoft.com/office/drawing/2014/main" id="{41FA95CF-3014-40E6-8CA1-C2350CBF700C}"/>
              </a:ext>
            </a:extLst>
          </p:cNvPr>
          <p:cNvSpPr>
            <a:spLocks noGrp="1"/>
          </p:cNvSpPr>
          <p:nvPr>
            <p:ph type="title" idx="4294967295"/>
          </p:nvPr>
        </p:nvSpPr>
        <p:spPr>
          <a:xfrm>
            <a:off x="0" y="268919"/>
            <a:ext cx="10515600" cy="1325563"/>
          </a:xfrm>
          <a:prstGeom prst="rect">
            <a:avLst/>
          </a:prstGeom>
        </p:spPr>
        <p:txBody>
          <a:bodyPr>
            <a:normAutofit fontScale="90000"/>
          </a:bodyPr>
          <a:lstStyle/>
          <a:p>
            <a:pPr fontAlgn="base"/>
            <a:r>
              <a:rPr lang="en-US" sz="2800" dirty="0">
                <a:latin typeface="Times New Roman" pitchFamily="18" charset="0"/>
                <a:cs typeface="Times New Roman" pitchFamily="18" charset="0"/>
              </a:rPr>
              <a:t>Mean is called as the mathematical average whereas median and mode are positional averages.</a:t>
            </a: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br>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25438C-4CBB-4BB1-B0BF-E19388673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pic>
        <p:nvPicPr>
          <p:cNvPr id="7" name="Picture 6">
            <a:extLst>
              <a:ext uri="{FF2B5EF4-FFF2-40B4-BE49-F238E27FC236}">
                <a16:creationId xmlns:a16="http://schemas.microsoft.com/office/drawing/2014/main" id="{FEAF6FC5-1B7C-4B1B-8918-4381FCC5F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724" y="1479009"/>
            <a:ext cx="6773662" cy="3572385"/>
          </a:xfrm>
          <a:prstGeom prst="rect">
            <a:avLst/>
          </a:prstGeom>
        </p:spPr>
      </p:pic>
    </p:spTree>
    <p:extLst>
      <p:ext uri="{BB962C8B-B14F-4D97-AF65-F5344CB8AC3E}">
        <p14:creationId xmlns:p14="http://schemas.microsoft.com/office/powerpoint/2010/main" val="3913515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66562" name="Picture 2"/>
          <p:cNvPicPr>
            <a:picLocks noChangeAspect="1" noChangeArrowheads="1"/>
          </p:cNvPicPr>
          <p:nvPr/>
        </p:nvPicPr>
        <p:blipFill>
          <a:blip r:embed="rId2"/>
          <a:srcRect/>
          <a:stretch>
            <a:fillRect/>
          </a:stretch>
        </p:blipFill>
        <p:spPr bwMode="auto">
          <a:xfrm>
            <a:off x="796833" y="395127"/>
            <a:ext cx="8882743" cy="5307789"/>
          </a:xfrm>
          <a:prstGeom prst="rect">
            <a:avLst/>
          </a:prstGeom>
          <a:noFill/>
          <a:ln w="9525">
            <a:noFill/>
            <a:miter lim="800000"/>
            <a:headEnd/>
            <a:tailEnd/>
          </a:ln>
          <a:effectLst/>
        </p:spPr>
      </p:pic>
    </p:spTree>
    <p:extLst>
      <p:ext uri="{BB962C8B-B14F-4D97-AF65-F5344CB8AC3E}">
        <p14:creationId xmlns:p14="http://schemas.microsoft.com/office/powerpoint/2010/main" val="3913515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6" name="TextBox 5"/>
          <p:cNvSpPr txBox="1"/>
          <p:nvPr/>
        </p:nvSpPr>
        <p:spPr>
          <a:xfrm>
            <a:off x="705393" y="391886"/>
            <a:ext cx="9183189" cy="1200329"/>
          </a:xfrm>
          <a:prstGeom prst="rect">
            <a:avLst/>
          </a:prstGeom>
          <a:noFill/>
        </p:spPr>
        <p:txBody>
          <a:bodyPr wrap="square" rtlCol="0">
            <a:spAutoFit/>
          </a:bodyPr>
          <a:lstStyle/>
          <a:p>
            <a:r>
              <a:rPr lang="en-US" dirty="0"/>
              <a:t> A shoe manufacturer is planning for his next year’s production. He needs to decide which shoe size is to be manufactured in large numbers. Which of the following measures of central tendencies would he consider for this?</a:t>
            </a:r>
          </a:p>
          <a:p>
            <a:endParaRPr lang="en-US" dirty="0"/>
          </a:p>
        </p:txBody>
      </p:sp>
      <p:pic>
        <p:nvPicPr>
          <p:cNvPr id="67586" name="Picture 2"/>
          <p:cNvPicPr>
            <a:picLocks noChangeAspect="1" noChangeArrowheads="1"/>
          </p:cNvPicPr>
          <p:nvPr/>
        </p:nvPicPr>
        <p:blipFill>
          <a:blip r:embed="rId2"/>
          <a:srcRect/>
          <a:stretch>
            <a:fillRect/>
          </a:stretch>
        </p:blipFill>
        <p:spPr bwMode="auto">
          <a:xfrm>
            <a:off x="1815738" y="1267097"/>
            <a:ext cx="6075726" cy="3904978"/>
          </a:xfrm>
          <a:prstGeom prst="rect">
            <a:avLst/>
          </a:prstGeom>
          <a:noFill/>
          <a:ln w="9525">
            <a:noFill/>
            <a:miter lim="800000"/>
            <a:headEnd/>
            <a:tailEnd/>
          </a:ln>
          <a:effectLst/>
        </p:spPr>
      </p:pic>
      <p:sp>
        <p:nvSpPr>
          <p:cNvPr id="7" name="TextBox 6"/>
          <p:cNvSpPr txBox="1"/>
          <p:nvPr/>
        </p:nvSpPr>
        <p:spPr>
          <a:xfrm>
            <a:off x="1136469" y="5277394"/>
            <a:ext cx="5408022" cy="369332"/>
          </a:xfrm>
          <a:prstGeom prst="rect">
            <a:avLst/>
          </a:prstGeom>
          <a:noFill/>
        </p:spPr>
        <p:txBody>
          <a:bodyPr wrap="square" rtlCol="0">
            <a:spAutoFit/>
          </a:bodyPr>
          <a:lstStyle/>
          <a:p>
            <a:r>
              <a:rPr lang="en-US" dirty="0"/>
              <a:t>Answer : Median &amp; Mode</a:t>
            </a:r>
          </a:p>
        </p:txBody>
      </p:sp>
    </p:spTree>
    <p:extLst>
      <p:ext uri="{BB962C8B-B14F-4D97-AF65-F5344CB8AC3E}">
        <p14:creationId xmlns:p14="http://schemas.microsoft.com/office/powerpoint/2010/main" val="3913515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srcRect/>
          <a:stretch>
            <a:fillRect/>
          </a:stretch>
        </p:blipFill>
        <p:spPr bwMode="auto">
          <a:xfrm>
            <a:off x="4341724" y="1449976"/>
            <a:ext cx="7628208" cy="4310743"/>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41FA95CF-3014-40E6-8CA1-C2350CBF700C}"/>
              </a:ext>
            </a:extLst>
          </p:cNvPr>
          <p:cNvSpPr>
            <a:spLocks noGrp="1"/>
          </p:cNvSpPr>
          <p:nvPr>
            <p:ph type="title" idx="4294967295"/>
          </p:nvPr>
        </p:nvSpPr>
        <p:spPr>
          <a:xfrm>
            <a:off x="838200" y="365125"/>
            <a:ext cx="10515600" cy="1325563"/>
          </a:xfrm>
          <a:prstGeom prst="rect">
            <a:avLst/>
          </a:prstGeom>
        </p:spPr>
        <p:txBody>
          <a:bodyPr>
            <a:normAutofit/>
          </a:bodyPr>
          <a:lstStyle/>
          <a:p>
            <a:r>
              <a:rPr lang="en-US" sz="2800" b="1" dirty="0">
                <a:latin typeface="Times New Roman" panose="02020603050405020304" pitchFamily="18" charset="0"/>
                <a:cs typeface="Times New Roman" panose="02020603050405020304" pitchFamily="18" charset="0"/>
              </a:rPr>
              <a:t>Types of data</a:t>
            </a:r>
            <a:endParaRPr lang="en-IN" sz="2800" b="1"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49D5A4FD-FA63-449D-AD2E-32A20BE8A44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8" name="TextBox 7"/>
          <p:cNvSpPr txBox="1"/>
          <p:nvPr/>
        </p:nvSpPr>
        <p:spPr>
          <a:xfrm>
            <a:off x="875212" y="1018902"/>
            <a:ext cx="7798526" cy="1711366"/>
          </a:xfrm>
          <a:prstGeom prst="rect">
            <a:avLst/>
          </a:prstGeom>
          <a:noFill/>
        </p:spPr>
        <p:txBody>
          <a:bodyPr wrap="square" rtlCol="0">
            <a:spAutoFit/>
          </a:bodyPr>
          <a:lstStyle/>
          <a:p>
            <a:pPr>
              <a:lnSpc>
                <a:spcPct val="150000"/>
              </a:lnSpc>
            </a:pPr>
            <a:r>
              <a:rPr lang="en-US" dirty="0">
                <a:latin typeface="Times New Roman" pitchFamily="18" charset="0"/>
                <a:cs typeface="Times New Roman" pitchFamily="18" charset="0"/>
              </a:rPr>
              <a:t>Data is broadly classified into 3 categories</a:t>
            </a:r>
          </a:p>
          <a:p>
            <a:pPr lvl="1">
              <a:lnSpc>
                <a:spcPct val="150000"/>
              </a:lnSpc>
              <a:buFont typeface="Arial" pitchFamily="34" charset="0"/>
              <a:buChar char="•"/>
            </a:pPr>
            <a:r>
              <a:rPr lang="en-US" dirty="0">
                <a:latin typeface="Times New Roman" pitchFamily="18" charset="0"/>
                <a:cs typeface="Times New Roman" pitchFamily="18" charset="0"/>
              </a:rPr>
              <a:t>Numerical data </a:t>
            </a:r>
          </a:p>
          <a:p>
            <a:pPr lvl="1">
              <a:lnSpc>
                <a:spcPct val="150000"/>
              </a:lnSpc>
              <a:buFont typeface="Arial" pitchFamily="34" charset="0"/>
              <a:buChar char="•"/>
            </a:pPr>
            <a:r>
              <a:rPr lang="en-US" dirty="0">
                <a:latin typeface="Times New Roman" pitchFamily="18" charset="0"/>
                <a:cs typeface="Times New Roman" pitchFamily="18" charset="0"/>
              </a:rPr>
              <a:t>Categorical data </a:t>
            </a:r>
          </a:p>
          <a:p>
            <a:pPr lvl="1">
              <a:lnSpc>
                <a:spcPct val="150000"/>
              </a:lnSpc>
              <a:buFont typeface="Arial" pitchFamily="34" charset="0"/>
              <a:buChar char="•"/>
            </a:pPr>
            <a:r>
              <a:rPr lang="en-US" dirty="0">
                <a:latin typeface="Times New Roman" pitchFamily="18" charset="0"/>
                <a:cs typeface="Times New Roman" pitchFamily="18" charset="0"/>
              </a:rPr>
              <a:t>Ordinal data –amalgamation of numerical and categorical data </a:t>
            </a:r>
          </a:p>
        </p:txBody>
      </p:sp>
    </p:spTree>
    <p:extLst>
      <p:ext uri="{BB962C8B-B14F-4D97-AF65-F5344CB8AC3E}">
        <p14:creationId xmlns:p14="http://schemas.microsoft.com/office/powerpoint/2010/main" val="3913515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1186-74DB-4F40-A7DC-02AA34978A45}"/>
              </a:ext>
            </a:extLst>
          </p:cNvPr>
          <p:cNvSpPr txBox="1">
            <a:spLocks/>
          </p:cNvSpPr>
          <p:nvPr/>
        </p:nvSpPr>
        <p:spPr>
          <a:xfrm>
            <a:off x="387031" y="405765"/>
            <a:ext cx="10018713" cy="1158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Descriptive statistics</a:t>
            </a:r>
            <a:endParaRPr lang="en-IN"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A358574-5FDA-4F83-A108-02C3E969E337}"/>
              </a:ext>
            </a:extLst>
          </p:cNvPr>
          <p:cNvSpPr txBox="1"/>
          <p:nvPr/>
        </p:nvSpPr>
        <p:spPr>
          <a:xfrm>
            <a:off x="1016000" y="1444611"/>
            <a:ext cx="10302240" cy="397031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i="0" dirty="0">
                <a:solidFill>
                  <a:srgbClr val="202122"/>
                </a:solidFill>
                <a:effectLst/>
                <a:latin typeface="Times New Roman" panose="02020603050405020304" pitchFamily="18" charset="0"/>
                <a:cs typeface="Times New Roman" panose="02020603050405020304" pitchFamily="18" charset="0"/>
              </a:rPr>
              <a:t>Descriptive statistics is a </a:t>
            </a:r>
            <a:r>
              <a:rPr lang="en-US" sz="2400" b="1" i="0" dirty="0">
                <a:solidFill>
                  <a:srgbClr val="FF0000"/>
                </a:solidFill>
                <a:effectLst/>
                <a:latin typeface="Times New Roman" panose="02020603050405020304" pitchFamily="18" charset="0"/>
                <a:cs typeface="Times New Roman" panose="02020603050405020304" pitchFamily="18" charset="0"/>
              </a:rPr>
              <a:t>branch of </a:t>
            </a:r>
            <a:r>
              <a:rPr lang="en-US" sz="2400" b="1" dirty="0">
                <a:solidFill>
                  <a:srgbClr val="FF0000"/>
                </a:solidFill>
                <a:latin typeface="Times New Roman" panose="02020603050405020304" pitchFamily="18" charset="0"/>
                <a:cs typeface="Times New Roman" panose="02020603050405020304" pitchFamily="18" charset="0"/>
              </a:rPr>
              <a:t> Statistics</a:t>
            </a:r>
            <a:r>
              <a:rPr lang="en-US" sz="2400" b="1" i="0" dirty="0">
                <a:solidFill>
                  <a:srgbClr val="202122"/>
                </a:solidFill>
                <a:effectLst/>
                <a:latin typeface="Times New Roman" panose="02020603050405020304" pitchFamily="18" charset="0"/>
                <a:cs typeface="Times New Roman" panose="02020603050405020304" pitchFamily="18" charset="0"/>
              </a:rPr>
              <a:t>.</a:t>
            </a:r>
            <a:r>
              <a:rPr lang="en-US" sz="2400" i="0" dirty="0">
                <a:solidFill>
                  <a:srgbClr val="202122"/>
                </a:solidFill>
                <a:effectLst/>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sz="2400" i="0" dirty="0">
                <a:solidFill>
                  <a:srgbClr val="202122"/>
                </a:solidFill>
                <a:effectLst/>
                <a:latin typeface="Times New Roman" panose="02020603050405020304" pitchFamily="18" charset="0"/>
                <a:cs typeface="Times New Roman" panose="02020603050405020304" pitchFamily="18" charset="0"/>
              </a:rPr>
              <a:t>Its aim is to </a:t>
            </a:r>
            <a:r>
              <a:rPr lang="en-US" sz="2400" b="1" i="0" dirty="0">
                <a:solidFill>
                  <a:srgbClr val="FF0000"/>
                </a:solidFill>
                <a:effectLst/>
                <a:latin typeface="Times New Roman" panose="02020603050405020304" pitchFamily="18" charset="0"/>
                <a:cs typeface="Times New Roman" panose="02020603050405020304" pitchFamily="18" charset="0"/>
              </a:rPr>
              <a:t>summarize</a:t>
            </a:r>
            <a:r>
              <a:rPr lang="en-US" sz="2400" i="0" dirty="0">
                <a:solidFill>
                  <a:srgbClr val="FF0000"/>
                </a:solidFill>
                <a:effectLst/>
                <a:latin typeface="Times New Roman" panose="02020603050405020304" pitchFamily="18" charset="0"/>
                <a:cs typeface="Times New Roman" panose="02020603050405020304" pitchFamily="18" charset="0"/>
              </a:rPr>
              <a:t> </a:t>
            </a:r>
            <a:r>
              <a:rPr lang="en-US" sz="2400" i="0" dirty="0">
                <a:solidFill>
                  <a:srgbClr val="202122"/>
                </a:solidFill>
                <a:effectLst/>
                <a:latin typeface="Times New Roman" panose="02020603050405020304" pitchFamily="18" charset="0"/>
                <a:cs typeface="Times New Roman" panose="02020603050405020304" pitchFamily="18" charset="0"/>
              </a:rPr>
              <a:t>a set of statistical data.</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an essential element in any improvement process.</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uses analytical methods which provide the math to model and predict variation.</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uses graphical method to help making numbers visible for communication purposes.</a:t>
            </a:r>
            <a:endParaRPr lang="en-US" sz="2400" i="0" dirty="0">
              <a:solidFill>
                <a:srgbClr val="202122"/>
              </a:solidFill>
              <a:effectLst/>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892314FE-BA19-4E9C-B161-239CDFA909FB}"/>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083448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FE8E-CA4B-4119-9FA4-FDAC9B5ED378}"/>
              </a:ext>
            </a:extLst>
          </p:cNvPr>
          <p:cNvSpPr>
            <a:spLocks noGrp="1"/>
          </p:cNvSpPr>
          <p:nvPr>
            <p:ph type="title" idx="4294967295"/>
          </p:nvPr>
        </p:nvSpPr>
        <p:spPr>
          <a:xfrm>
            <a:off x="349928" y="276349"/>
            <a:ext cx="9052249" cy="978483"/>
          </a:xfrm>
          <a:prstGeom prst="rect">
            <a:avLst/>
          </a:prstGeom>
        </p:spPr>
        <p:txBody>
          <a:bodyPr>
            <a:normAutofit/>
          </a:bodyPr>
          <a:lstStyle/>
          <a:p>
            <a:r>
              <a:rPr lang="en-US" sz="2400" b="0" i="0" dirty="0">
                <a:effectLst/>
                <a:latin typeface="Times New Roman" panose="02020603050405020304" pitchFamily="18" charset="0"/>
                <a:cs typeface="Times New Roman" panose="02020603050405020304" pitchFamily="18" charset="0"/>
              </a:rPr>
              <a:t>which measure to use when you have nominal, ordinal or interval data</a:t>
            </a:r>
            <a:endParaRPr lang="en-IN" sz="2400"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98981D56-29B5-4EFF-A997-C02170314067}"/>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8" name="Picture 7">
            <a:extLst>
              <a:ext uri="{FF2B5EF4-FFF2-40B4-BE49-F238E27FC236}">
                <a16:creationId xmlns:a16="http://schemas.microsoft.com/office/drawing/2014/main" id="{B08932D8-FA8C-4302-96C3-FC9392C19E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587557" y="1343608"/>
            <a:ext cx="6682903" cy="3880146"/>
          </a:xfrm>
          <a:prstGeom prst="rect">
            <a:avLst/>
          </a:prstGeom>
        </p:spPr>
      </p:pic>
    </p:spTree>
    <p:extLst>
      <p:ext uri="{BB962C8B-B14F-4D97-AF65-F5344CB8AC3E}">
        <p14:creationId xmlns:p14="http://schemas.microsoft.com/office/powerpoint/2010/main" val="343613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FE8E-CA4B-4119-9FA4-FDAC9B5ED378}"/>
              </a:ext>
            </a:extLst>
          </p:cNvPr>
          <p:cNvSpPr>
            <a:spLocks noGrp="1"/>
          </p:cNvSpPr>
          <p:nvPr>
            <p:ph type="title" idx="4294967295"/>
          </p:nvPr>
        </p:nvSpPr>
        <p:spPr>
          <a:xfrm>
            <a:off x="345233" y="365125"/>
            <a:ext cx="11008567" cy="4421479"/>
          </a:xfrm>
          <a:prstGeom prst="rect">
            <a:avLst/>
          </a:prstGeom>
        </p:spPr>
        <p:txBody>
          <a:bodyPr>
            <a:normAutofit fontScale="90000"/>
          </a:bodyPr>
          <a:lstStyle/>
          <a:p>
            <a:pPr>
              <a:lnSpc>
                <a:spcPct val="150000"/>
              </a:lnSpc>
            </a:pPr>
            <a:r>
              <a:rPr lang="en-US" sz="2700" b="1" dirty="0">
                <a:latin typeface="Times New Roman" panose="02020603050405020304" pitchFamily="18" charset="0"/>
                <a:cs typeface="Times New Roman" panose="02020603050405020304" pitchFamily="18" charset="0"/>
              </a:rPr>
              <a:t>Measures of spread:</a:t>
            </a:r>
            <a:br>
              <a:rPr lang="en-US" sz="2700" b="1"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The spread refers to how the data deviates from the position measure.</a:t>
            </a:r>
            <a:br>
              <a:rPr lang="en-IN" sz="2200" dirty="0">
                <a:latin typeface="Times New Roman" panose="02020603050405020304" pitchFamily="18" charset="0"/>
                <a:cs typeface="Times New Roman" panose="02020603050405020304" pitchFamily="18" charset="0"/>
              </a:rPr>
            </a:b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There are different statistics by which we can describe the spread of a data set:</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 Range</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 Standard deviation</a:t>
            </a:r>
            <a:br>
              <a:rPr lang="en-IN" sz="2200" dirty="0">
                <a:latin typeface="Times New Roman" panose="02020603050405020304" pitchFamily="18" charset="0"/>
                <a:cs typeface="Times New Roman" panose="02020603050405020304" pitchFamily="18" charset="0"/>
              </a:rPr>
            </a:br>
            <a:br>
              <a:rPr lang="en-IN" sz="2700" dirty="0">
                <a:latin typeface="Times New Roman" panose="02020603050405020304" pitchFamily="18" charset="0"/>
                <a:cs typeface="Times New Roman" panose="02020603050405020304" pitchFamily="18" charset="0"/>
              </a:rPr>
            </a:br>
            <a:br>
              <a:rPr lang="en-IN" sz="2700" dirty="0">
                <a:latin typeface="Times New Roman" panose="02020603050405020304" pitchFamily="18" charset="0"/>
                <a:cs typeface="Times New Roman" panose="02020603050405020304" pitchFamily="18" charset="0"/>
              </a:rPr>
            </a:br>
            <a:br>
              <a:rPr lang="en-IN"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98981D56-29B5-4EFF-A997-C02170314067}"/>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572152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330B-ED09-4619-87FC-EE6D29EF24D8}"/>
              </a:ext>
            </a:extLst>
          </p:cNvPr>
          <p:cNvSpPr>
            <a:spLocks noGrp="1"/>
          </p:cNvSpPr>
          <p:nvPr>
            <p:ph type="title" idx="4294967295"/>
          </p:nvPr>
        </p:nvSpPr>
        <p:spPr>
          <a:xfrm>
            <a:off x="838200" y="365125"/>
            <a:ext cx="10515600" cy="1325563"/>
          </a:xfrm>
          <a:prstGeom prst="rect">
            <a:avLst/>
          </a:prstGeom>
        </p:spPr>
        <p:txBody>
          <a:bodyPr/>
          <a:lstStyle/>
          <a:p>
            <a:r>
              <a:rPr lang="en-US" sz="2800" b="1" dirty="0">
                <a:latin typeface="Times New Roman" panose="02020603050405020304" pitchFamily="18" charset="0"/>
                <a:cs typeface="Times New Roman" panose="02020603050405020304" pitchFamily="18" charset="0"/>
              </a:rPr>
              <a:t>Range</a:t>
            </a:r>
            <a:endParaRPr lang="en-IN" sz="2800" b="1" dirty="0">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1D7F137D-9BEC-43BB-B0C8-08FEA24577B1}"/>
              </a:ext>
            </a:extLst>
          </p:cNvPr>
          <p:cNvGraphicFramePr>
            <a:graphicFrameLocks noGrp="1"/>
          </p:cNvGraphicFramePr>
          <p:nvPr>
            <p:ph idx="4294967295"/>
            <p:extLst>
              <p:ext uri="{D42A27DB-BD31-4B8C-83A1-F6EECF244321}">
                <p14:modId xmlns:p14="http://schemas.microsoft.com/office/powerpoint/2010/main" val="519332125"/>
              </p:ext>
            </p:extLst>
          </p:nvPr>
        </p:nvGraphicFramePr>
        <p:xfrm>
          <a:off x="530290" y="1596156"/>
          <a:ext cx="10515600" cy="3665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83752777-BD95-42F0-A204-9761CCDE89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8F2D0FA9-4FE3-479D-886F-9CAAB81E1328}"/>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4019520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4F64-BD02-4730-BE53-F7599F607968}"/>
              </a:ext>
            </a:extLst>
          </p:cNvPr>
          <p:cNvSpPr>
            <a:spLocks noGrp="1"/>
          </p:cNvSpPr>
          <p:nvPr>
            <p:ph type="title" idx="4294967295"/>
          </p:nvPr>
        </p:nvSpPr>
        <p:spPr>
          <a:xfrm>
            <a:off x="838200" y="365125"/>
            <a:ext cx="10515600" cy="1325563"/>
          </a:xfrm>
          <a:prstGeom prst="rect">
            <a:avLst/>
          </a:prstGeom>
        </p:spPr>
        <p:txBody>
          <a:bodyPr/>
          <a:lstStyle/>
          <a:p>
            <a:pPr algn="l"/>
            <a:r>
              <a:rPr lang="en-US" sz="2800" b="1" dirty="0">
                <a:latin typeface="Times New Roman" panose="02020603050405020304" pitchFamily="18" charset="0"/>
                <a:cs typeface="Times New Roman" panose="02020603050405020304" pitchFamily="18" charset="0"/>
              </a:rPr>
              <a:t>Range:</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D535B8-2D32-4D91-B827-7FCC9F50551B}"/>
              </a:ext>
            </a:extLst>
          </p:cNvPr>
          <p:cNvSpPr>
            <a:spLocks noGrp="1"/>
          </p:cNvSpPr>
          <p:nvPr>
            <p:ph idx="4294967295"/>
          </p:nvPr>
        </p:nvSpPr>
        <p:spPr>
          <a:xfrm>
            <a:off x="269240" y="994299"/>
            <a:ext cx="11191240" cy="4695301"/>
          </a:xfrm>
          <a:prstGeom prst="rect">
            <a:avLst/>
          </a:prstGeom>
        </p:spPr>
        <p:txBody>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Problem: You take 7 statistics tests over the course of a semester. You score 94, 88, 73, 84, 91, 87, and 79. What is the range of your scores?</a:t>
            </a:r>
          </a:p>
          <a:p>
            <a:pPr marL="0" indent="0">
              <a:lnSpc>
                <a:spcPct val="150000"/>
              </a:lnSpc>
              <a:buNone/>
            </a:pPr>
            <a:r>
              <a:rPr lang="en-US" sz="2000" dirty="0">
                <a:latin typeface="Times New Roman" panose="02020603050405020304" pitchFamily="18" charset="0"/>
                <a:cs typeface="Times New Roman" panose="02020603050405020304" pitchFamily="18" charset="0"/>
              </a:rPr>
              <a:t>Solution:</a:t>
            </a:r>
          </a:p>
          <a:p>
            <a:pPr marL="0" indent="0">
              <a:lnSpc>
                <a:spcPct val="150000"/>
              </a:lnSpc>
              <a:buNone/>
            </a:pPr>
            <a:r>
              <a:rPr lang="en-US" sz="2000" dirty="0">
                <a:latin typeface="Times New Roman" panose="02020603050405020304" pitchFamily="18" charset="0"/>
                <a:cs typeface="Times New Roman" panose="02020603050405020304" pitchFamily="18" charset="0"/>
              </a:rPr>
              <a:t>Step 1: Order your scores from smallest to largest:73, 79, 84, 87, 88, 91, 94.</a:t>
            </a:r>
          </a:p>
          <a:p>
            <a:pPr marL="0" indent="0">
              <a:lnSpc>
                <a:spcPct val="150000"/>
              </a:lnSpc>
              <a:buNone/>
            </a:pPr>
            <a:r>
              <a:rPr lang="en-US" sz="2000" dirty="0">
                <a:latin typeface="Times New Roman" panose="02020603050405020304" pitchFamily="18" charset="0"/>
                <a:cs typeface="Times New Roman" panose="02020603050405020304" pitchFamily="18" charset="0"/>
              </a:rPr>
              <a:t>Step 2: Subtract the smallest number from the highest = 94 – 73 = 21.</a:t>
            </a:r>
          </a:p>
          <a:p>
            <a:pPr marL="0" indent="0">
              <a:lnSpc>
                <a:spcPct val="150000"/>
              </a:lnSpc>
              <a:buNone/>
            </a:pPr>
            <a:r>
              <a:rPr lang="en-US" sz="2000" dirty="0">
                <a:latin typeface="Times New Roman" panose="02020603050405020304" pitchFamily="18" charset="0"/>
                <a:cs typeface="Times New Roman" panose="02020603050405020304" pitchFamily="18" charset="0"/>
              </a:rPr>
              <a:t>Answer: 21.</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9650C52-CBE6-42FD-9ABC-6FC4037EA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82BE17C1-9AFB-489F-A5BF-34F05C77A0B3}"/>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1618767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66C37-0210-498F-8E06-189331859CC4}"/>
              </a:ext>
            </a:extLst>
          </p:cNvPr>
          <p:cNvSpPr>
            <a:spLocks noGrp="1"/>
          </p:cNvSpPr>
          <p:nvPr>
            <p:ph type="title" idx="4294967295"/>
          </p:nvPr>
        </p:nvSpPr>
        <p:spPr>
          <a:xfrm>
            <a:off x="838200" y="365125"/>
            <a:ext cx="10515600" cy="1325563"/>
          </a:xfrm>
          <a:prstGeom prst="rect">
            <a:avLst/>
          </a:prstGeom>
        </p:spPr>
        <p:txBody>
          <a:bodyPr/>
          <a:lstStyle/>
          <a:p>
            <a:r>
              <a:rPr lang="en-IN" sz="4000" b="0" i="0" dirty="0">
                <a:solidFill>
                  <a:srgbClr val="000000"/>
                </a:solidFill>
                <a:effectLst/>
                <a:latin typeface="Times New Roman" panose="02020603050405020304" pitchFamily="18" charset="0"/>
                <a:cs typeface="Times New Roman" panose="02020603050405020304" pitchFamily="18" charset="0"/>
              </a:rPr>
              <a:t>Interquartile range</a:t>
            </a:r>
            <a:br>
              <a:rPr lang="en-IN" sz="4000" b="0" i="0" dirty="0">
                <a:solidFill>
                  <a:srgbClr val="000000"/>
                </a:solidFill>
                <a:effectLst/>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82EC1BBE-443E-480A-A53F-77093DDB98E6}"/>
              </a:ext>
            </a:extLst>
          </p:cNvPr>
          <p:cNvGraphicFramePr>
            <a:graphicFrameLocks noGrp="1"/>
          </p:cNvGraphicFramePr>
          <p:nvPr>
            <p:ph idx="4294967295"/>
            <p:extLst>
              <p:ext uri="{D42A27DB-BD31-4B8C-83A1-F6EECF244321}">
                <p14:modId xmlns:p14="http://schemas.microsoft.com/office/powerpoint/2010/main" val="2674193514"/>
              </p:ext>
            </p:extLst>
          </p:nvPr>
        </p:nvGraphicFramePr>
        <p:xfrm>
          <a:off x="838199" y="1690689"/>
          <a:ext cx="10909041" cy="4242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30D405C-4A8D-48F1-A165-8C0DE08FDE83}"/>
              </a:ext>
            </a:extLst>
          </p:cNvPr>
          <p:cNvSpPr txBox="1"/>
          <p:nvPr/>
        </p:nvSpPr>
        <p:spPr>
          <a:xfrm>
            <a:off x="0" y="5970280"/>
            <a:ext cx="12192000" cy="677108"/>
          </a:xfrm>
          <a:prstGeom prst="rect">
            <a:avLst/>
          </a:prstGeom>
          <a:noFill/>
        </p:spPr>
        <p:txBody>
          <a:bodyPr wrap="square">
            <a:spAutoFit/>
          </a:bodyPr>
          <a:lstStyle/>
          <a:p>
            <a:r>
              <a:rPr lang="en-US" b="1" dirty="0">
                <a:cs typeface="Times New Roman" panose="02020603050405020304" pitchFamily="18" charset="0"/>
              </a:rPr>
              <a:t>ML LABS PVT LTD || WWW.ANALYTICS6.COM || DATA SCIENCE , AI , ML ,COMPUTER VISION || TRAINING AND CONSULTING </a:t>
            </a:r>
          </a:p>
          <a:p>
            <a:r>
              <a:rPr lang="en-IN" sz="2000" b="1" dirty="0">
                <a:cs typeface="Times New Roman" panose="02020603050405020304" pitchFamily="18" charset="0"/>
              </a:rPr>
              <a:t>		Phone Number : 91-6362546088 || Email : contact@analytics6.com</a:t>
            </a:r>
          </a:p>
        </p:txBody>
      </p:sp>
    </p:spTree>
    <p:extLst>
      <p:ext uri="{BB962C8B-B14F-4D97-AF65-F5344CB8AC3E}">
        <p14:creationId xmlns:p14="http://schemas.microsoft.com/office/powerpoint/2010/main" val="3947932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1581665" y="685801"/>
            <a:ext cx="9921359" cy="442784"/>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508000" y="450310"/>
            <a:ext cx="10995025" cy="5432330"/>
          </a:xfrm>
          <a:prstGeom prst="rect">
            <a:avLst/>
          </a:prstGeom>
        </p:spPr>
        <p:txBody>
          <a:bodyPr>
            <a:normAutofit/>
          </a:bodyPr>
          <a:lstStyle/>
          <a:p>
            <a:pPr marL="0" indent="0" algn="l">
              <a:buNone/>
            </a:pPr>
            <a:endParaRPr lang="en-US" sz="2100" b="1"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8" name="Picture 7">
            <a:extLst>
              <a:ext uri="{FF2B5EF4-FFF2-40B4-BE49-F238E27FC236}">
                <a16:creationId xmlns:a16="http://schemas.microsoft.com/office/drawing/2014/main" id="{FAAC3B6F-F417-477F-8751-B17BD15DF48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291737" y="274320"/>
            <a:ext cx="5264433" cy="5608320"/>
          </a:xfrm>
          <a:prstGeom prst="rect">
            <a:avLst/>
          </a:prstGeom>
        </p:spPr>
      </p:pic>
    </p:spTree>
    <p:extLst>
      <p:ext uri="{BB962C8B-B14F-4D97-AF65-F5344CB8AC3E}">
        <p14:creationId xmlns:p14="http://schemas.microsoft.com/office/powerpoint/2010/main" val="2097035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508000" y="450310"/>
            <a:ext cx="10995025" cy="5432330"/>
          </a:xfrm>
          <a:prstGeom prst="rect">
            <a:avLst/>
          </a:prstGeom>
        </p:spPr>
        <p:txBody>
          <a:bodyPr>
            <a:normAutofit/>
          </a:bodyPr>
          <a:lstStyle/>
          <a:p>
            <a:pPr marL="0" indent="0">
              <a:buNone/>
            </a:pPr>
            <a:r>
              <a:rPr lang="en-US" sz="2400" b="1" i="0" dirty="0">
                <a:effectLst/>
                <a:latin typeface="Times New Roman" panose="02020603050405020304" pitchFamily="18" charset="0"/>
                <a:cs typeface="Times New Roman" panose="02020603050405020304" pitchFamily="18" charset="0"/>
              </a:rPr>
              <a:t>Variance</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r>
              <a:rPr lang="en-US" sz="2000" b="1" i="0" dirty="0">
                <a:effectLst/>
                <a:latin typeface="Times New Roman" panose="02020603050405020304" pitchFamily="18" charset="0"/>
                <a:cs typeface="Times New Roman" panose="02020603050405020304" pitchFamily="18" charset="0"/>
              </a:rPr>
              <a:t>&gt; </a:t>
            </a:r>
            <a:r>
              <a:rPr lang="en-US" sz="2000" b="1" dirty="0">
                <a:latin typeface="Times New Roman" panose="02020603050405020304" pitchFamily="18" charset="0"/>
                <a:cs typeface="Times New Roman" panose="02020603050405020304" pitchFamily="18" charset="0"/>
              </a:rPr>
              <a:t>V</a:t>
            </a:r>
            <a:r>
              <a:rPr lang="en-US" sz="2000" b="1" i="0" dirty="0">
                <a:effectLst/>
                <a:latin typeface="Times New Roman" panose="02020603050405020304" pitchFamily="18" charset="0"/>
                <a:cs typeface="Times New Roman" panose="02020603050405020304" pitchFamily="18" charset="0"/>
              </a:rPr>
              <a:t>ariance </a:t>
            </a:r>
            <a:r>
              <a:rPr lang="en-US" sz="2000" i="0" dirty="0">
                <a:effectLst/>
                <a:latin typeface="Times New Roman" panose="02020603050405020304" pitchFamily="18" charset="0"/>
                <a:cs typeface="Times New Roman" panose="02020603050405020304" pitchFamily="18" charset="0"/>
              </a:rPr>
              <a:t>is the average squared deviation from the mean of a set of  data.</a:t>
            </a:r>
            <a:br>
              <a:rPr lang="en-US" sz="2000" i="0" dirty="0">
                <a:effectLst/>
                <a:latin typeface="Times New Roman" panose="02020603050405020304" pitchFamily="18" charset="0"/>
                <a:cs typeface="Times New Roman" panose="02020603050405020304" pitchFamily="18" charset="0"/>
              </a:rPr>
            </a:br>
            <a:r>
              <a:rPr lang="en-US" sz="2000" i="0" dirty="0">
                <a:effectLst/>
                <a:latin typeface="Times New Roman" panose="02020603050405020304" pitchFamily="18" charset="0"/>
                <a:cs typeface="Times New Roman" panose="02020603050405020304" pitchFamily="18" charset="0"/>
              </a:rPr>
              <a:t> </a:t>
            </a:r>
            <a:br>
              <a:rPr lang="en-US" sz="2000" i="0" dirty="0">
                <a:effectLst/>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&gt;  It is used to find the </a:t>
            </a:r>
            <a:r>
              <a:rPr lang="en-US" sz="2000" b="1" dirty="0">
                <a:latin typeface="Times New Roman" panose="02020603050405020304" pitchFamily="18" charset="0"/>
                <a:cs typeface="Times New Roman" panose="02020603050405020304" pitchFamily="18" charset="0"/>
              </a:rPr>
              <a:t>standard deviation.</a:t>
            </a:r>
            <a:br>
              <a:rPr lang="en-US" sz="2000" b="1" i="0" dirty="0">
                <a:effectLst/>
                <a:latin typeface="Times New Roman" panose="02020603050405020304" pitchFamily="18" charset="0"/>
                <a:cs typeface="Times New Roman" panose="02020603050405020304" pitchFamily="18" charset="0"/>
              </a:rPr>
            </a:br>
            <a:endParaRPr lang="en-IN" sz="20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869546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508000" y="450310"/>
            <a:ext cx="10995025" cy="5432330"/>
          </a:xfrm>
          <a:prstGeom prst="rect">
            <a:avLst/>
          </a:prstGeom>
        </p:spPr>
        <p:txBody>
          <a:bodyPr>
            <a:normAutofit/>
          </a:bodyPr>
          <a:lstStyle/>
          <a:p>
            <a:pPr marL="0" indent="0" algn="l">
              <a:buNone/>
            </a:pPr>
            <a:endParaRPr lang="en-US" sz="2100" b="1" i="0"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To Find </a:t>
            </a:r>
            <a:r>
              <a:rPr lang="en-US" sz="2400" b="1" i="0" dirty="0">
                <a:effectLst/>
                <a:latin typeface="Times New Roman" panose="02020603050405020304" pitchFamily="18" charset="0"/>
                <a:cs typeface="Times New Roman" panose="02020603050405020304" pitchFamily="18" charset="0"/>
              </a:rPr>
              <a:t>Variance</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&gt; </a:t>
            </a:r>
            <a:r>
              <a:rPr lang="en-US" sz="2000" i="0" dirty="0">
                <a:effectLst/>
                <a:latin typeface="Times New Roman" panose="02020603050405020304" pitchFamily="18" charset="0"/>
                <a:cs typeface="Times New Roman" panose="02020603050405020304" pitchFamily="18" charset="0"/>
              </a:rPr>
              <a:t>Find the </a:t>
            </a:r>
            <a:r>
              <a:rPr lang="en-US" sz="2000" b="1" i="0" dirty="0">
                <a:effectLst/>
                <a:latin typeface="Times New Roman" panose="02020603050405020304" pitchFamily="18" charset="0"/>
                <a:cs typeface="Times New Roman" panose="02020603050405020304" pitchFamily="18" charset="0"/>
              </a:rPr>
              <a:t>Mean </a:t>
            </a:r>
            <a:r>
              <a:rPr lang="en-US" sz="2000" i="0" dirty="0">
                <a:effectLst/>
                <a:latin typeface="Times New Roman" panose="02020603050405020304" pitchFamily="18" charset="0"/>
                <a:cs typeface="Times New Roman" panose="02020603050405020304" pitchFamily="18" charset="0"/>
              </a:rPr>
              <a:t>of the data</a:t>
            </a:r>
            <a:br>
              <a:rPr lang="en-US" sz="2000" i="0" dirty="0">
                <a:effectLst/>
                <a:latin typeface="Times New Roman" panose="02020603050405020304" pitchFamily="18" charset="0"/>
                <a:cs typeface="Times New Roman" panose="02020603050405020304" pitchFamily="18" charset="0"/>
              </a:rPr>
            </a:br>
            <a:r>
              <a:rPr lang="en-US" sz="2000" i="0" dirty="0">
                <a:effectLst/>
                <a:latin typeface="Times New Roman" panose="02020603050405020304" pitchFamily="18" charset="0"/>
                <a:cs typeface="Times New Roman" panose="02020603050405020304" pitchFamily="18" charset="0"/>
              </a:rPr>
              <a:t>        </a:t>
            </a:r>
            <a:br>
              <a:rPr lang="en-US" sz="2000" i="0" dirty="0">
                <a:effectLst/>
                <a:latin typeface="Times New Roman" panose="02020603050405020304" pitchFamily="18" charset="0"/>
                <a:cs typeface="Times New Roman" panose="02020603050405020304" pitchFamily="18" charset="0"/>
              </a:rPr>
            </a:br>
            <a:r>
              <a:rPr lang="en-US" sz="2000" i="0" dirty="0">
                <a:effectLst/>
                <a:latin typeface="Times New Roman" panose="02020603050405020304" pitchFamily="18" charset="0"/>
                <a:cs typeface="Times New Roman" panose="02020603050405020304" pitchFamily="18" charset="0"/>
              </a:rPr>
              <a:t>       -  mean is the average so add up the values and divide by the number of items</a:t>
            </a:r>
            <a:br>
              <a:rPr lang="en-US" sz="2000" i="0" dirty="0">
                <a:effectLst/>
                <a:latin typeface="Times New Roman" panose="02020603050405020304" pitchFamily="18" charset="0"/>
                <a:cs typeface="Times New Roman" panose="02020603050405020304" pitchFamily="18" charset="0"/>
              </a:rPr>
            </a:br>
            <a:r>
              <a:rPr lang="en-US" sz="2000" i="0" dirty="0">
                <a:effectLst/>
                <a:latin typeface="Times New Roman" panose="02020603050405020304" pitchFamily="18" charset="0"/>
                <a:cs typeface="Times New Roman" panose="02020603050405020304" pitchFamily="18" charset="0"/>
              </a:rPr>
              <a:t> </a:t>
            </a:r>
            <a:br>
              <a:rPr lang="en-US" sz="2000"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400304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412277" y="348710"/>
            <a:ext cx="10995025" cy="5432330"/>
          </a:xfrm>
          <a:prstGeom prst="rect">
            <a:avLst/>
          </a:prstGeo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To Find </a:t>
            </a:r>
            <a:r>
              <a:rPr lang="en-US" sz="2400" b="1" i="0" dirty="0">
                <a:effectLst/>
                <a:latin typeface="Times New Roman" panose="02020603050405020304" pitchFamily="18" charset="0"/>
                <a:cs typeface="Times New Roman" panose="02020603050405020304" pitchFamily="18" charset="0"/>
              </a:rPr>
              <a:t>Variance</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&gt; </a:t>
            </a:r>
            <a:r>
              <a:rPr lang="en-US" sz="2000" i="0" dirty="0">
                <a:effectLst/>
                <a:latin typeface="Times New Roman" panose="02020603050405020304" pitchFamily="18" charset="0"/>
                <a:cs typeface="Times New Roman" panose="02020603050405020304" pitchFamily="18" charset="0"/>
              </a:rPr>
              <a:t>Subtract the </a:t>
            </a:r>
            <a:r>
              <a:rPr lang="en-US" sz="2000" b="1" i="0" dirty="0">
                <a:effectLst/>
                <a:latin typeface="Times New Roman" panose="02020603050405020304" pitchFamily="18" charset="0"/>
                <a:cs typeface="Times New Roman" panose="02020603050405020304" pitchFamily="18" charset="0"/>
              </a:rPr>
              <a:t>Mean </a:t>
            </a:r>
            <a:r>
              <a:rPr lang="en-US" sz="2000" i="0" dirty="0">
                <a:effectLst/>
                <a:latin typeface="Times New Roman" panose="02020603050405020304" pitchFamily="18" charset="0"/>
                <a:cs typeface="Times New Roman" panose="02020603050405020304" pitchFamily="18" charset="0"/>
              </a:rPr>
              <a:t>from each value – the result is called the </a:t>
            </a:r>
            <a:r>
              <a:rPr lang="en-US" sz="2000" b="1" i="0" dirty="0">
                <a:effectLst/>
                <a:latin typeface="Times New Roman" panose="02020603050405020304" pitchFamily="18" charset="0"/>
                <a:cs typeface="Times New Roman" panose="02020603050405020304" pitchFamily="18" charset="0"/>
              </a:rPr>
              <a:t>deviation from the mean. </a:t>
            </a:r>
            <a:r>
              <a:rPr lang="en-US" sz="2000" i="0" dirty="0">
                <a:effectLst/>
                <a:latin typeface="Times New Roman" panose="02020603050405020304" pitchFamily="18" charset="0"/>
                <a:cs typeface="Times New Roman" panose="02020603050405020304" pitchFamily="18" charset="0"/>
              </a:rPr>
              <a:t>       </a:t>
            </a:r>
            <a:br>
              <a:rPr lang="en-US" sz="2000" i="0" dirty="0">
                <a:effectLst/>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&gt;  Square each deviation of the mean.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&gt; Find the sum of the squares.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&gt; Divide the total by the number of items.</a:t>
            </a:r>
            <a:br>
              <a:rPr lang="en-US" sz="2000"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744139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412277" y="348710"/>
            <a:ext cx="10995025" cy="5432330"/>
          </a:xfrm>
          <a:prstGeom prst="rect">
            <a:avLst/>
          </a:prstGeo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Variance Formula</a:t>
            </a:r>
            <a:br>
              <a:rPr lang="en-US" sz="2400" b="1" i="0" dirty="0">
                <a:effectLst/>
                <a:latin typeface="Times New Roman" panose="02020603050405020304" pitchFamily="18" charset="0"/>
                <a:cs typeface="Times New Roman" panose="02020603050405020304" pitchFamily="18" charset="0"/>
              </a:rPr>
            </a:br>
            <a:endParaRPr lang="en-US" sz="2400" b="1" i="0" dirty="0">
              <a:effectLst/>
              <a:latin typeface="Times New Roman" panose="02020603050405020304" pitchFamily="18" charset="0"/>
              <a:cs typeface="Times New Roman" panose="02020603050405020304" pitchFamily="18" charset="0"/>
            </a:endParaRPr>
          </a:p>
          <a:p>
            <a:pPr marL="0" indent="0">
              <a:lnSpc>
                <a:spcPct val="150000"/>
              </a:lnSpc>
              <a:buNone/>
            </a:pPr>
            <a:endParaRPr lang="en-US" sz="2400" b="1" dirty="0">
              <a:latin typeface="Times New Roman" panose="02020603050405020304" pitchFamily="18" charset="0"/>
              <a:cs typeface="Times New Roman" panose="02020603050405020304" pitchFamily="18" charset="0"/>
            </a:endParaRPr>
          </a:p>
          <a:p>
            <a:pPr marL="0" indent="0">
              <a:lnSpc>
                <a:spcPct val="150000"/>
              </a:lnSpc>
              <a:buNone/>
            </a:pPr>
            <a:endParaRPr lang="en-US" sz="2400" b="1" i="0" dirty="0">
              <a:effectLst/>
              <a:latin typeface="Times New Roman" panose="02020603050405020304" pitchFamily="18" charset="0"/>
              <a:cs typeface="Times New Roman" panose="02020603050405020304" pitchFamily="18" charset="0"/>
            </a:endParaRPr>
          </a:p>
          <a:p>
            <a:pPr marL="0" indent="0">
              <a:lnSpc>
                <a:spcPct val="150000"/>
              </a:lnSpc>
              <a:buNone/>
            </a:pPr>
            <a:r>
              <a:rPr lang="en-US" sz="2400" b="1" dirty="0">
                <a:latin typeface="Times New Roman" panose="02020603050405020304" pitchFamily="18" charset="0"/>
                <a:cs typeface="Times New Roman" panose="02020603050405020304" pitchFamily="18" charset="0"/>
              </a:rPr>
              <a:t>                        For population variance                   For Sample variance</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Mean </a:t>
            </a:r>
            <a:r>
              <a:rPr lang="en-US" sz="2000" dirty="0">
                <a:latin typeface="Times New Roman" panose="02020603050405020304" pitchFamily="18" charset="0"/>
                <a:cs typeface="Times New Roman" panose="02020603050405020304" pitchFamily="18" charset="0"/>
              </a:rPr>
              <a:t>is represented by </a:t>
            </a:r>
            <a:r>
              <a:rPr lang="el-GR" sz="2000" b="1" i="0" dirty="0">
                <a:effectLst/>
                <a:latin typeface="Times New Roman" panose="02020603050405020304" pitchFamily="18" charset="0"/>
                <a:cs typeface="Times New Roman" panose="02020603050405020304" pitchFamily="18" charset="0"/>
              </a:rPr>
              <a:t>μ</a:t>
            </a:r>
            <a:r>
              <a:rPr lang="en-IN" sz="2000" b="1" i="0" dirty="0">
                <a:effectLst/>
                <a:latin typeface="Times New Roman" panose="02020603050405020304" pitchFamily="18" charset="0"/>
                <a:cs typeface="Times New Roman" panose="02020603050405020304" pitchFamily="18" charset="0"/>
              </a:rPr>
              <a:t> </a:t>
            </a:r>
            <a:r>
              <a:rPr lang="en-IN" sz="2000" i="0" dirty="0">
                <a:effectLst/>
                <a:latin typeface="Times New Roman" panose="02020603050405020304" pitchFamily="18" charset="0"/>
                <a:cs typeface="Times New Roman" panose="02020603050405020304" pitchFamily="18" charset="0"/>
              </a:rPr>
              <a:t>and</a:t>
            </a:r>
            <a:r>
              <a:rPr lang="en-US" sz="2000" b="1" dirty="0">
                <a:latin typeface="Times New Roman" panose="02020603050405020304" pitchFamily="18" charset="0"/>
                <a:cs typeface="Times New Roman" panose="02020603050405020304" pitchFamily="18" charset="0"/>
              </a:rPr>
              <a:t> </a:t>
            </a:r>
            <a:r>
              <a:rPr lang="en-IN" sz="2000" b="1" i="0" dirty="0">
                <a:effectLst/>
                <a:latin typeface="Times New Roman" panose="02020603050405020304" pitchFamily="18" charset="0"/>
                <a:cs typeface="Times New Roman" panose="02020603050405020304" pitchFamily="18" charset="0"/>
              </a:rPr>
              <a:t>x̄  </a:t>
            </a:r>
            <a:r>
              <a:rPr lang="en-IN" sz="2000" i="0" dirty="0">
                <a:effectLst/>
                <a:latin typeface="Times New Roman" panose="02020603050405020304" pitchFamily="18" charset="0"/>
                <a:cs typeface="Times New Roman" panose="02020603050405020304" pitchFamily="18" charset="0"/>
              </a:rPr>
              <a:t>and </a:t>
            </a:r>
            <a:r>
              <a:rPr lang="en-IN" sz="2000" b="1" i="0" dirty="0">
                <a:effectLst/>
                <a:latin typeface="Times New Roman" panose="02020603050405020304" pitchFamily="18" charset="0"/>
                <a:cs typeface="Times New Roman" panose="02020603050405020304" pitchFamily="18" charset="0"/>
              </a:rPr>
              <a:t>n </a:t>
            </a:r>
            <a:r>
              <a:rPr lang="en-IN" sz="2000" i="0" dirty="0">
                <a:effectLst/>
                <a:latin typeface="Times New Roman" panose="02020603050405020304" pitchFamily="18" charset="0"/>
                <a:cs typeface="Times New Roman" panose="02020603050405020304" pitchFamily="18" charset="0"/>
              </a:rPr>
              <a:t>and</a:t>
            </a:r>
            <a:r>
              <a:rPr lang="en-IN" sz="2000" b="1" i="0" dirty="0">
                <a:effectLst/>
                <a:latin typeface="Times New Roman" panose="02020603050405020304" pitchFamily="18" charset="0"/>
                <a:cs typeface="Times New Roman" panose="02020603050405020304" pitchFamily="18" charset="0"/>
              </a:rPr>
              <a:t> N </a:t>
            </a:r>
            <a:r>
              <a:rPr lang="en-IN" sz="2000" i="0" dirty="0">
                <a:effectLst/>
                <a:latin typeface="Times New Roman" panose="02020603050405020304" pitchFamily="18" charset="0"/>
                <a:cs typeface="Times New Roman" panose="02020603050405020304" pitchFamily="18" charset="0"/>
              </a:rPr>
              <a:t>is the number of items.</a:t>
            </a:r>
            <a:endParaRPr lang="en-IN" sz="20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6" name="Picture 5">
            <a:extLst>
              <a:ext uri="{FF2B5EF4-FFF2-40B4-BE49-F238E27FC236}">
                <a16:creationId xmlns:a16="http://schemas.microsoft.com/office/drawing/2014/main" id="{8EA353F1-B634-4C79-9A0B-66C88FEA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15" y="1741452"/>
            <a:ext cx="3596952" cy="1265030"/>
          </a:xfrm>
          <a:prstGeom prst="rect">
            <a:avLst/>
          </a:prstGeom>
        </p:spPr>
      </p:pic>
      <p:pic>
        <p:nvPicPr>
          <p:cNvPr id="7" name="Picture 6">
            <a:extLst>
              <a:ext uri="{FF2B5EF4-FFF2-40B4-BE49-F238E27FC236}">
                <a16:creationId xmlns:a16="http://schemas.microsoft.com/office/drawing/2014/main" id="{4E4492EB-7B2F-4C10-A928-9F7CC1BC1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760" y="1476559"/>
            <a:ext cx="3452159" cy="1699407"/>
          </a:xfrm>
          <a:prstGeom prst="rect">
            <a:avLst/>
          </a:prstGeom>
        </p:spPr>
      </p:pic>
    </p:spTree>
    <p:extLst>
      <p:ext uri="{BB962C8B-B14F-4D97-AF65-F5344CB8AC3E}">
        <p14:creationId xmlns:p14="http://schemas.microsoft.com/office/powerpoint/2010/main" val="317222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74AA-5D51-47FF-A8B3-F961F943A3DF}"/>
              </a:ext>
            </a:extLst>
          </p:cNvPr>
          <p:cNvSpPr>
            <a:spLocks noGrp="1"/>
          </p:cNvSpPr>
          <p:nvPr>
            <p:ph type="title" idx="4294967295"/>
          </p:nvPr>
        </p:nvSpPr>
        <p:spPr>
          <a:xfrm>
            <a:off x="838200" y="365125"/>
            <a:ext cx="10515600" cy="1325563"/>
          </a:xfrm>
          <a:prstGeom prst="rect">
            <a:avLst/>
          </a:prstGeom>
        </p:spPr>
        <p:txBody>
          <a:bodyPr/>
          <a:lstStyle/>
          <a:p>
            <a:r>
              <a:rPr lang="en-US" sz="2800" b="1" dirty="0">
                <a:latin typeface="Times New Roman" panose="02020603050405020304" pitchFamily="18" charset="0"/>
                <a:cs typeface="Times New Roman" panose="02020603050405020304" pitchFamily="18" charset="0"/>
              </a:rPr>
              <a:t>Descriptive statistics:</a:t>
            </a:r>
            <a:br>
              <a:rPr lang="en-US"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54A37E7-FE68-489F-9FF5-96A696BF2366}"/>
              </a:ext>
            </a:extLst>
          </p:cNvPr>
          <p:cNvSpPr>
            <a:spLocks noGrp="1"/>
          </p:cNvSpPr>
          <p:nvPr>
            <p:ph idx="4294967295"/>
          </p:nvPr>
        </p:nvSpPr>
        <p:spPr>
          <a:xfrm>
            <a:off x="838200" y="1321772"/>
            <a:ext cx="10515600" cy="3433108"/>
          </a:xfrm>
          <a:prstGeom prst="rect">
            <a:avLst/>
          </a:prstGeom>
        </p:spPr>
        <p:txBody>
          <a:bodyPr/>
          <a:lstStyle/>
          <a:p>
            <a:pPr>
              <a:lnSpc>
                <a:spcPct val="150000"/>
              </a:lnSpc>
            </a:pPr>
            <a:r>
              <a:rPr lang="en-US" sz="2400" dirty="0">
                <a:latin typeface="Times New Roman" panose="02020603050405020304" pitchFamily="18" charset="0"/>
                <a:cs typeface="Times New Roman" panose="02020603050405020304" pitchFamily="18" charset="0"/>
              </a:rPr>
              <a:t>Helps in exploring and making conclusions about the data in order to make rational decisions.</a:t>
            </a:r>
          </a:p>
          <a:p>
            <a:pPr>
              <a:lnSpc>
                <a:spcPct val="150000"/>
              </a:lnSpc>
            </a:pPr>
            <a:r>
              <a:rPr lang="en-US" sz="2400" dirty="0">
                <a:latin typeface="Times New Roman" panose="02020603050405020304" pitchFamily="18" charset="0"/>
                <a:cs typeface="Times New Roman" panose="02020603050405020304" pitchFamily="18" charset="0"/>
              </a:rPr>
              <a:t>Includes calculating things such as the average of the data , its spread and the shape it produces.</a:t>
            </a:r>
          </a:p>
          <a:p>
            <a:pPr>
              <a:lnSpc>
                <a:spcPct val="150000"/>
              </a:lnSpc>
            </a:pPr>
            <a:r>
              <a:rPr lang="en-US" sz="2400" dirty="0">
                <a:latin typeface="Times New Roman" panose="02020603050405020304" pitchFamily="18" charset="0"/>
                <a:cs typeface="Times New Roman" panose="02020603050405020304" pitchFamily="18" charset="0"/>
              </a:rPr>
              <a:t>Useful because they allow you to make sense of the data.</a:t>
            </a:r>
          </a:p>
          <a:p>
            <a:pPr marL="0" indent="0">
              <a:buNone/>
            </a:pPr>
            <a:endParaRPr lang="en-IN" dirty="0"/>
          </a:p>
        </p:txBody>
      </p:sp>
      <p:sp>
        <p:nvSpPr>
          <p:cNvPr id="5" name="Date Placeholder 3">
            <a:extLst>
              <a:ext uri="{FF2B5EF4-FFF2-40B4-BE49-F238E27FC236}">
                <a16:creationId xmlns:a16="http://schemas.microsoft.com/office/drawing/2014/main" id="{36A65C9F-A350-4FBF-9609-9E599C5AB21B}"/>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4131183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117947" y="145510"/>
            <a:ext cx="11289355" cy="56355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Variance Numerical</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7" name="Picture 6">
            <a:extLst>
              <a:ext uri="{FF2B5EF4-FFF2-40B4-BE49-F238E27FC236}">
                <a16:creationId xmlns:a16="http://schemas.microsoft.com/office/drawing/2014/main" id="{CD0073EC-1854-44C7-8F9A-CAEA90534E5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273381" y="696685"/>
            <a:ext cx="4388676" cy="5082589"/>
          </a:xfrm>
          <a:prstGeom prst="rect">
            <a:avLst/>
          </a:prstGeom>
        </p:spPr>
      </p:pic>
    </p:spTree>
    <p:extLst>
      <p:ext uri="{BB962C8B-B14F-4D97-AF65-F5344CB8AC3E}">
        <p14:creationId xmlns:p14="http://schemas.microsoft.com/office/powerpoint/2010/main" val="2068684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412277" y="348710"/>
            <a:ext cx="10995025" cy="5432330"/>
          </a:xfrm>
          <a:prstGeom prst="rect">
            <a:avLst/>
          </a:prstGeo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Variance Numerical</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7" name="Picture 6">
            <a:extLst>
              <a:ext uri="{FF2B5EF4-FFF2-40B4-BE49-F238E27FC236}">
                <a16:creationId xmlns:a16="http://schemas.microsoft.com/office/drawing/2014/main" id="{789BFAF4-114E-4223-B257-4082CD8FD8D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308860" y="1076959"/>
            <a:ext cx="4064000" cy="4482012"/>
          </a:xfrm>
          <a:prstGeom prst="rect">
            <a:avLst/>
          </a:prstGeom>
        </p:spPr>
      </p:pic>
    </p:spTree>
    <p:extLst>
      <p:ext uri="{BB962C8B-B14F-4D97-AF65-F5344CB8AC3E}">
        <p14:creationId xmlns:p14="http://schemas.microsoft.com/office/powerpoint/2010/main" val="1688891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117947" y="145510"/>
            <a:ext cx="11289355" cy="56355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coefficient of Variance</a:t>
            </a:r>
            <a:br>
              <a:rPr lang="en-US" sz="2400" b="1" i="0" dirty="0">
                <a:effectLst/>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a:p>
            <a:pPr>
              <a:lnSpc>
                <a:spcPct val="150000"/>
              </a:lnSpc>
            </a:pPr>
            <a:r>
              <a:rPr lang="en-US" sz="2000" i="0" dirty="0">
                <a:effectLst/>
                <a:latin typeface="Times New Roman" panose="02020603050405020304" pitchFamily="18" charset="0"/>
                <a:cs typeface="Times New Roman" panose="02020603050405020304" pitchFamily="18" charset="0"/>
              </a:rPr>
              <a:t>It is the ratio of the standard deviation to the mean.</a:t>
            </a:r>
          </a:p>
          <a:p>
            <a:pPr>
              <a:lnSpc>
                <a:spcPct val="150000"/>
              </a:lnSpc>
            </a:pPr>
            <a:r>
              <a:rPr lang="en-US" sz="2000" i="0" dirty="0">
                <a:effectLst/>
                <a:latin typeface="Times New Roman" panose="02020603050405020304" pitchFamily="18" charset="0"/>
                <a:cs typeface="Times New Roman" panose="02020603050405020304" pitchFamily="18" charset="0"/>
              </a:rPr>
              <a:t>It is also known as relative standard deviation.</a:t>
            </a:r>
          </a:p>
          <a:p>
            <a:pPr>
              <a:lnSpc>
                <a:spcPct val="150000"/>
              </a:lnSpc>
            </a:pPr>
            <a:r>
              <a:rPr lang="en-US" sz="2000" dirty="0">
                <a:latin typeface="Times New Roman" panose="02020603050405020304" pitchFamily="18" charset="0"/>
                <a:cs typeface="Times New Roman" panose="02020603050405020304" pitchFamily="18" charset="0"/>
              </a:rPr>
              <a:t>It is often expressed as percentage.</a:t>
            </a:r>
            <a:br>
              <a:rPr lang="en-US" sz="2000" i="0" dirty="0">
                <a:effectLst/>
                <a:latin typeface="Times New Roman" panose="02020603050405020304" pitchFamily="18" charset="0"/>
                <a:cs typeface="Times New Roman" panose="02020603050405020304" pitchFamily="18" charset="0"/>
              </a:rPr>
            </a:br>
            <a:br>
              <a:rPr lang="en-US" sz="2000" i="0" dirty="0">
                <a:effectLst/>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371998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412277" y="348710"/>
            <a:ext cx="10995025" cy="54323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coefficient of  Variance Formula</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6" name="Picture 2" descr="See the source image">
            <a:extLst>
              <a:ext uri="{FF2B5EF4-FFF2-40B4-BE49-F238E27FC236}">
                <a16:creationId xmlns:a16="http://schemas.microsoft.com/office/drawing/2014/main" id="{360C279A-9DEB-4741-AD8C-126BA5B48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547" y="1637070"/>
            <a:ext cx="2898518" cy="3040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703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269241" y="145510"/>
            <a:ext cx="11138062" cy="5635530"/>
          </a:xfrm>
          <a:prstGeom prst="rect">
            <a:avLst/>
          </a:prstGeo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C</a:t>
            </a:r>
            <a:r>
              <a:rPr lang="en-US" sz="2400" b="1" i="0" dirty="0">
                <a:effectLst/>
                <a:latin typeface="Times New Roman" panose="02020603050405020304" pitchFamily="18" charset="0"/>
                <a:cs typeface="Times New Roman" panose="02020603050405020304" pitchFamily="18" charset="0"/>
              </a:rPr>
              <a:t>oefficient of  Variance Numerical</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8" name="Picture 7">
            <a:extLst>
              <a:ext uri="{FF2B5EF4-FFF2-40B4-BE49-F238E27FC236}">
                <a16:creationId xmlns:a16="http://schemas.microsoft.com/office/drawing/2014/main" id="{6A66A609-8BCD-4F9A-97C1-D874675BCB5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743200" y="812799"/>
            <a:ext cx="4731657" cy="5109029"/>
          </a:xfrm>
          <a:prstGeom prst="rect">
            <a:avLst/>
          </a:prstGeom>
        </p:spPr>
      </p:pic>
    </p:spTree>
    <p:extLst>
      <p:ext uri="{BB962C8B-B14F-4D97-AF65-F5344CB8AC3E}">
        <p14:creationId xmlns:p14="http://schemas.microsoft.com/office/powerpoint/2010/main" val="2450907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117947" y="145510"/>
            <a:ext cx="11289355" cy="56355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coefficient of  Variance Numerical</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7" name="Picture 6">
            <a:extLst>
              <a:ext uri="{FF2B5EF4-FFF2-40B4-BE49-F238E27FC236}">
                <a16:creationId xmlns:a16="http://schemas.microsoft.com/office/drawing/2014/main" id="{B7F124B8-05D3-4DE8-8C14-45350DA70EB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467428" y="912634"/>
            <a:ext cx="4122057" cy="4659086"/>
          </a:xfrm>
          <a:prstGeom prst="rect">
            <a:avLst/>
          </a:prstGeom>
        </p:spPr>
      </p:pic>
    </p:spTree>
    <p:extLst>
      <p:ext uri="{BB962C8B-B14F-4D97-AF65-F5344CB8AC3E}">
        <p14:creationId xmlns:p14="http://schemas.microsoft.com/office/powerpoint/2010/main" val="4155304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412277" y="348710"/>
            <a:ext cx="10995025" cy="54323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coefficient of  Variance Numerical</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pic>
        <p:nvPicPr>
          <p:cNvPr id="4" name="Picture 3">
            <a:extLst>
              <a:ext uri="{FF2B5EF4-FFF2-40B4-BE49-F238E27FC236}">
                <a16:creationId xmlns:a16="http://schemas.microsoft.com/office/drawing/2014/main" id="{9DA437D8-7CEA-453A-8BE6-81C259E5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52" y="145510"/>
            <a:ext cx="1333500" cy="1333500"/>
          </a:xfrm>
          <a:prstGeom prst="rect">
            <a:avLst/>
          </a:prstGeom>
        </p:spPr>
      </p:pic>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7" name="Picture 6">
            <a:extLst>
              <a:ext uri="{FF2B5EF4-FFF2-40B4-BE49-F238E27FC236}">
                <a16:creationId xmlns:a16="http://schemas.microsoft.com/office/drawing/2014/main" id="{BB8F5508-B7EA-45E9-A99C-49B5672E733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699657" y="1030514"/>
            <a:ext cx="4005943" cy="4953726"/>
          </a:xfrm>
          <a:prstGeom prst="rect">
            <a:avLst/>
          </a:prstGeom>
        </p:spPr>
      </p:pic>
    </p:spTree>
    <p:extLst>
      <p:ext uri="{BB962C8B-B14F-4D97-AF65-F5344CB8AC3E}">
        <p14:creationId xmlns:p14="http://schemas.microsoft.com/office/powerpoint/2010/main" val="1714434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412277" y="348710"/>
            <a:ext cx="10995025" cy="54323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coefficient of  Variance Numerical</a:t>
            </a: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7" name="Picture 6">
            <a:extLst>
              <a:ext uri="{FF2B5EF4-FFF2-40B4-BE49-F238E27FC236}">
                <a16:creationId xmlns:a16="http://schemas.microsoft.com/office/drawing/2014/main" id="{347D5BC2-FE78-4EFE-AB82-71B960CFE17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032001" y="1076960"/>
            <a:ext cx="4499428" cy="4615179"/>
          </a:xfrm>
          <a:prstGeom prst="rect">
            <a:avLst/>
          </a:prstGeom>
        </p:spPr>
      </p:pic>
    </p:spTree>
    <p:extLst>
      <p:ext uri="{BB962C8B-B14F-4D97-AF65-F5344CB8AC3E}">
        <p14:creationId xmlns:p14="http://schemas.microsoft.com/office/powerpoint/2010/main" val="1590679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217251" y="450310"/>
            <a:ext cx="10995025" cy="54323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Percentile:</a:t>
            </a:r>
          </a:p>
          <a:p>
            <a:pPr marL="0" indent="0">
              <a:lnSpc>
                <a:spcPct val="150000"/>
              </a:lnSpc>
              <a:buNone/>
            </a:pPr>
            <a:endParaRPr lang="en-US" sz="2000" i="0" dirty="0">
              <a:effectLst/>
              <a:latin typeface="Times New Roman" panose="02020603050405020304" pitchFamily="18" charset="0"/>
              <a:cs typeface="Times New Roman" panose="02020603050405020304" pitchFamily="18" charset="0"/>
            </a:endParaRPr>
          </a:p>
          <a:p>
            <a:pPr marL="0" indent="0">
              <a:lnSpc>
                <a:spcPct val="150000"/>
              </a:lnSpc>
              <a:buNone/>
            </a:pPr>
            <a:r>
              <a:rPr lang="en-US" sz="2000" i="0" dirty="0">
                <a:effectLst/>
                <a:latin typeface="Times New Roman" panose="02020603050405020304" pitchFamily="18" charset="0"/>
                <a:cs typeface="Times New Roman" panose="02020603050405020304" pitchFamily="18" charset="0"/>
              </a:rPr>
              <a:t>The most common definition of a percentile is a number where a certain percentage of scores fall below that percentile.</a:t>
            </a:r>
            <a:br>
              <a:rPr lang="en-US" sz="20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4209975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412277" y="348710"/>
            <a:ext cx="10995025" cy="54323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Percentile:</a:t>
            </a:r>
          </a:p>
          <a:p>
            <a:pPr marL="0" indent="0">
              <a:lnSpc>
                <a:spcPct val="150000"/>
              </a:lnSpc>
              <a:buNone/>
            </a:pPr>
            <a:r>
              <a:rPr lang="en-US" sz="2400" i="0" dirty="0">
                <a:solidFill>
                  <a:srgbClr val="282828"/>
                </a:solidFill>
                <a:effectLst/>
                <a:latin typeface="Times New Roman" panose="02020603050405020304" pitchFamily="18" charset="0"/>
                <a:cs typeface="Times New Roman" panose="02020603050405020304" pitchFamily="18" charset="0"/>
              </a:rPr>
              <a:t>• </a:t>
            </a:r>
            <a:r>
              <a:rPr lang="en-US" sz="2000" i="0" dirty="0">
                <a:solidFill>
                  <a:srgbClr val="282828"/>
                </a:solidFill>
                <a:effectLst/>
                <a:latin typeface="Times New Roman" panose="02020603050405020304" pitchFamily="18" charset="0"/>
                <a:cs typeface="Times New Roman" panose="02020603050405020304" pitchFamily="18" charset="0"/>
              </a:rPr>
              <a:t>Percentiles are used to understand and interpret data. They indicate the values below which a certain percentage of the data in a data set is found.</a:t>
            </a:r>
            <a:br>
              <a:rPr lang="en-US" sz="2000" i="0" dirty="0">
                <a:solidFill>
                  <a:srgbClr val="282828"/>
                </a:solidFill>
                <a:effectLst/>
                <a:latin typeface="Times New Roman" panose="02020603050405020304" pitchFamily="18" charset="0"/>
                <a:cs typeface="Times New Roman" panose="02020603050405020304" pitchFamily="18" charset="0"/>
              </a:rPr>
            </a:br>
            <a:r>
              <a:rPr lang="en-US" sz="2000" i="0" dirty="0">
                <a:solidFill>
                  <a:srgbClr val="282828"/>
                </a:solidFill>
                <a:effectLst/>
                <a:latin typeface="Times New Roman" panose="02020603050405020304" pitchFamily="18" charset="0"/>
                <a:cs typeface="Times New Roman" panose="02020603050405020304" pitchFamily="18" charset="0"/>
              </a:rPr>
              <a:t>• Percentiles can be calculated using the formula n = (P/100) x N, where P = percentile, N = number of values in a data set (sorted from smallest to largest), and n = ordinal rank of a given value.</a:t>
            </a:r>
            <a:br>
              <a:rPr lang="en-US" sz="20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83428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494E-3DB4-4746-A1C7-6046FF3B1379}"/>
              </a:ext>
            </a:extLst>
          </p:cNvPr>
          <p:cNvSpPr>
            <a:spLocks noGrp="1"/>
          </p:cNvSpPr>
          <p:nvPr>
            <p:ph type="title" idx="4294967295"/>
          </p:nvPr>
        </p:nvSpPr>
        <p:spPr>
          <a:xfrm>
            <a:off x="838200" y="365125"/>
            <a:ext cx="10515600" cy="1325563"/>
          </a:xfrm>
          <a:prstGeom prst="rect">
            <a:avLst/>
          </a:prstGeom>
        </p:spPr>
        <p:txBody>
          <a:bodyPr/>
          <a:lstStyle/>
          <a:p>
            <a:r>
              <a:rPr lang="en-US" sz="2800" b="1" dirty="0">
                <a:latin typeface="Times New Roman" panose="02020603050405020304" pitchFamily="18" charset="0"/>
                <a:cs typeface="Times New Roman" panose="02020603050405020304" pitchFamily="18" charset="0"/>
              </a:rPr>
              <a:t>Descriptive statistics</a:t>
            </a:r>
            <a:endParaRPr lang="en-IN" sz="2800" dirty="0"/>
          </a:p>
        </p:txBody>
      </p:sp>
      <p:sp>
        <p:nvSpPr>
          <p:cNvPr id="3" name="Content Placeholder 2">
            <a:extLst>
              <a:ext uri="{FF2B5EF4-FFF2-40B4-BE49-F238E27FC236}">
                <a16:creationId xmlns:a16="http://schemas.microsoft.com/office/drawing/2014/main" id="{8A459699-717D-444C-B86A-9ACFEB929220}"/>
              </a:ext>
            </a:extLst>
          </p:cNvPr>
          <p:cNvSpPr>
            <a:spLocks noGrp="1"/>
          </p:cNvSpPr>
          <p:nvPr>
            <p:ph idx="4294967295"/>
          </p:nvPr>
        </p:nvSpPr>
        <p:spPr>
          <a:xfrm>
            <a:off x="813941" y="1139915"/>
            <a:ext cx="10515600" cy="4351338"/>
          </a:xfrm>
          <a:prstGeom prst="rect">
            <a:avLst/>
          </a:prstGeom>
        </p:spPr>
        <p:txBody>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For example:</a:t>
            </a:r>
          </a:p>
          <a:p>
            <a:pPr fontAlgn="base">
              <a:lnSpc>
                <a:spcPct val="150000"/>
              </a:lnSpc>
            </a:pPr>
            <a:r>
              <a:rPr lang="en-US" sz="2400" dirty="0">
                <a:latin typeface="Times New Roman" panose="02020603050405020304" pitchFamily="18" charset="0"/>
                <a:cs typeface="Times New Roman" panose="02020603050405020304" pitchFamily="18" charset="0"/>
              </a:rPr>
              <a:t>A c</a:t>
            </a:r>
            <a:r>
              <a:rPr lang="en-US" sz="2400" b="0" i="0" dirty="0">
                <a:effectLst/>
                <a:latin typeface="Times New Roman" panose="02020603050405020304" pitchFamily="18" charset="0"/>
                <a:cs typeface="Times New Roman" panose="02020603050405020304" pitchFamily="18" charset="0"/>
              </a:rPr>
              <a:t>ollege involve the average math test score for incoming students. It says nothing about why the data is so or what trends we can see and follow.</a:t>
            </a:r>
          </a:p>
          <a:p>
            <a:pPr marL="0" indent="0" fontAlgn="base">
              <a:lnSpc>
                <a:spcPct val="150000"/>
              </a:lnSpc>
            </a:pPr>
            <a:r>
              <a:rPr lang="en-US" sz="2400" b="0" i="0" dirty="0">
                <a:effectLst/>
                <a:latin typeface="Times New Roman" panose="02020603050405020304" pitchFamily="18" charset="0"/>
                <a:cs typeface="Times New Roman" panose="02020603050405020304" pitchFamily="18" charset="0"/>
              </a:rPr>
              <a:t>    Descriptive statistics help you to simplify large amounts of data in a meaningful way. It reduces lots of data into a summary.</a:t>
            </a:r>
          </a:p>
          <a:p>
            <a:pPr marL="0" indent="0">
              <a:buNone/>
            </a:pPr>
            <a:endParaRPr lang="en-IN"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CDEE522A-113F-4864-8BCF-A51D4B231498}"/>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5732098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117947" y="145510"/>
            <a:ext cx="11289355" cy="56355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Percentile Numerical</a:t>
            </a:r>
          </a:p>
          <a:p>
            <a:pPr marL="0" indent="0">
              <a:lnSpc>
                <a:spcPct val="150000"/>
              </a:lnSpc>
              <a:buNone/>
            </a:pP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7" name="Picture 6">
            <a:extLst>
              <a:ext uri="{FF2B5EF4-FFF2-40B4-BE49-F238E27FC236}">
                <a16:creationId xmlns:a16="http://schemas.microsoft.com/office/drawing/2014/main" id="{890EB96E-BD75-4690-BFD7-B5BD5B1BAC2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249714" y="696686"/>
            <a:ext cx="4920343" cy="5084354"/>
          </a:xfrm>
          <a:prstGeom prst="rect">
            <a:avLst/>
          </a:prstGeom>
        </p:spPr>
      </p:pic>
    </p:spTree>
    <p:extLst>
      <p:ext uri="{BB962C8B-B14F-4D97-AF65-F5344CB8AC3E}">
        <p14:creationId xmlns:p14="http://schemas.microsoft.com/office/powerpoint/2010/main" val="38283987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CF66-913D-46F5-8A1A-C7BF4734B4B3}"/>
              </a:ext>
            </a:extLst>
          </p:cNvPr>
          <p:cNvSpPr>
            <a:spLocks noGrp="1"/>
          </p:cNvSpPr>
          <p:nvPr>
            <p:ph type="title" idx="4294967295"/>
          </p:nvPr>
        </p:nvSpPr>
        <p:spPr>
          <a:xfrm>
            <a:off x="688975" y="696685"/>
            <a:ext cx="10814049" cy="431899"/>
          </a:xfrm>
          <a:prstGeom prst="rect">
            <a:avLst/>
          </a:prstGeom>
        </p:spPr>
        <p:txBody>
          <a:bodyPr>
            <a:normAutofit fontScale="90000"/>
          </a:bodyPr>
          <a:lstStyle/>
          <a:p>
            <a:pPr algn="l"/>
            <a:br>
              <a:rPr lang="en-IN" b="0" i="0" dirty="0">
                <a:solidFill>
                  <a:srgbClr val="000000"/>
                </a:solidFill>
                <a:effectLst/>
                <a:latin typeface="Linux Libertine"/>
              </a:rPr>
            </a:br>
            <a:endParaRPr lang="en-IN" dirty="0"/>
          </a:p>
        </p:txBody>
      </p:sp>
      <p:sp>
        <p:nvSpPr>
          <p:cNvPr id="3" name="Content Placeholder 2">
            <a:extLst>
              <a:ext uri="{FF2B5EF4-FFF2-40B4-BE49-F238E27FC236}">
                <a16:creationId xmlns:a16="http://schemas.microsoft.com/office/drawing/2014/main" id="{A126F4FA-41C2-4767-AB7D-03CAAD747690}"/>
              </a:ext>
            </a:extLst>
          </p:cNvPr>
          <p:cNvSpPr>
            <a:spLocks noGrp="1"/>
          </p:cNvSpPr>
          <p:nvPr>
            <p:ph idx="4294967295"/>
          </p:nvPr>
        </p:nvSpPr>
        <p:spPr>
          <a:xfrm>
            <a:off x="117947" y="145510"/>
            <a:ext cx="11289355" cy="5635530"/>
          </a:xfrm>
          <a:prstGeom prst="rect">
            <a:avLst/>
          </a:prstGeom>
        </p:spPr>
        <p:txBody>
          <a:bodyPr>
            <a:normAutofit/>
          </a:bodyPr>
          <a:lstStyle/>
          <a:p>
            <a:pPr marL="0" indent="0">
              <a:lnSpc>
                <a:spcPct val="150000"/>
              </a:lnSpc>
              <a:buNone/>
            </a:pPr>
            <a:r>
              <a:rPr lang="en-US" sz="2400" b="1" i="0" dirty="0">
                <a:effectLst/>
                <a:latin typeface="Times New Roman" panose="02020603050405020304" pitchFamily="18" charset="0"/>
                <a:cs typeface="Times New Roman" panose="02020603050405020304" pitchFamily="18" charset="0"/>
              </a:rPr>
              <a:t>Percentile Numerical</a:t>
            </a:r>
          </a:p>
          <a:p>
            <a:pPr marL="0" indent="0">
              <a:lnSpc>
                <a:spcPct val="150000"/>
              </a:lnSpc>
              <a:buNone/>
            </a:pP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a:t>
            </a:r>
            <a:endParaRPr lang="en-IN" sz="2400" dirty="0"/>
          </a:p>
        </p:txBody>
      </p:sp>
      <p:sp>
        <p:nvSpPr>
          <p:cNvPr id="5" name="Date Placeholder 3">
            <a:extLst>
              <a:ext uri="{FF2B5EF4-FFF2-40B4-BE49-F238E27FC236}">
                <a16:creationId xmlns:a16="http://schemas.microsoft.com/office/drawing/2014/main" id="{C73DAC80-9F88-4329-8889-6EC6C3D3DD7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8" name="Picture 7">
            <a:extLst>
              <a:ext uri="{FF2B5EF4-FFF2-40B4-BE49-F238E27FC236}">
                <a16:creationId xmlns:a16="http://schemas.microsoft.com/office/drawing/2014/main" id="{ECE39F6C-AA91-4827-AC1C-DD54FAB7F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7" y="757551"/>
            <a:ext cx="4847773" cy="4934588"/>
          </a:xfrm>
          <a:prstGeom prst="rect">
            <a:avLst/>
          </a:prstGeom>
        </p:spPr>
      </p:pic>
    </p:spTree>
    <p:extLst>
      <p:ext uri="{BB962C8B-B14F-4D97-AF65-F5344CB8AC3E}">
        <p14:creationId xmlns:p14="http://schemas.microsoft.com/office/powerpoint/2010/main" val="3684253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B8F5-5D3F-4E7B-8EF9-02160F05452C}"/>
              </a:ext>
            </a:extLst>
          </p:cNvPr>
          <p:cNvSpPr>
            <a:spLocks noGrp="1"/>
          </p:cNvSpPr>
          <p:nvPr>
            <p:ph type="title" idx="4294967295"/>
          </p:nvPr>
        </p:nvSpPr>
        <p:spPr>
          <a:xfrm>
            <a:off x="838200" y="365125"/>
            <a:ext cx="10515600" cy="1325563"/>
          </a:xfrm>
          <a:prstGeom prst="rect">
            <a:avLst/>
          </a:prstGeom>
        </p:spPr>
        <p:txBody>
          <a:bodyPr/>
          <a:lstStyle/>
          <a:p>
            <a:r>
              <a:rPr lang="en-US" sz="4000" dirty="0">
                <a:latin typeface="Times New Roman" panose="02020603050405020304" pitchFamily="18" charset="0"/>
                <a:cs typeface="Times New Roman" panose="02020603050405020304" pitchFamily="18" charset="0"/>
              </a:rPr>
              <a:t>Standard deviation</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E82DAC-6508-4F3B-BA18-8C29A587D406}"/>
              </a:ext>
            </a:extLst>
          </p:cNvPr>
          <p:cNvSpPr>
            <a:spLocks noGrp="1"/>
          </p:cNvSpPr>
          <p:nvPr>
            <p:ph idx="4294967295"/>
          </p:nvPr>
        </p:nvSpPr>
        <p:spPr>
          <a:xfrm>
            <a:off x="523783" y="1296140"/>
            <a:ext cx="10830017" cy="4880823"/>
          </a:xfrm>
          <a:prstGeom prst="rect">
            <a:avLst/>
          </a:prstGeo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The average distance of the data points from their own mean.</a:t>
            </a:r>
          </a:p>
          <a:p>
            <a:pPr>
              <a:lnSpc>
                <a:spcPct val="150000"/>
              </a:lnSpc>
            </a:pPr>
            <a:r>
              <a:rPr lang="en-US" sz="2000" b="0" i="0" dirty="0">
                <a:solidFill>
                  <a:srgbClr val="111111"/>
                </a:solidFill>
                <a:effectLst/>
                <a:latin typeface="Times New Roman" panose="02020603050405020304" pitchFamily="18" charset="0"/>
                <a:cs typeface="Times New Roman" panose="02020603050405020304" pitchFamily="18" charset="0"/>
              </a:rPr>
              <a:t>Standard deviations are usually easier to picture and apply.</a:t>
            </a:r>
          </a:p>
          <a:p>
            <a:pPr>
              <a:lnSpc>
                <a:spcPct val="150000"/>
              </a:lnSpc>
            </a:pPr>
            <a:r>
              <a:rPr lang="en-US" sz="2000" b="0" i="0" dirty="0">
                <a:solidFill>
                  <a:srgbClr val="111111"/>
                </a:solidFill>
                <a:effectLst/>
                <a:latin typeface="Times New Roman" panose="02020603050405020304" pitchFamily="18" charset="0"/>
                <a:cs typeface="Times New Roman" panose="02020603050405020304" pitchFamily="18" charset="0"/>
              </a:rPr>
              <a:t>The biggest drawback of using standard deviation is that it can be impacted by </a:t>
            </a:r>
            <a:r>
              <a:rPr lang="en-US" sz="2000" b="0" i="0" dirty="0">
                <a:solidFill>
                  <a:srgbClr val="FF0000"/>
                </a:solidFill>
                <a:effectLst/>
                <a:latin typeface="Times New Roman" panose="02020603050405020304" pitchFamily="18" charset="0"/>
                <a:cs typeface="Times New Roman" panose="02020603050405020304" pitchFamily="18" charset="0"/>
              </a:rPr>
              <a:t>outliers</a:t>
            </a:r>
            <a:r>
              <a:rPr lang="en-US" sz="2000" b="0" i="0" dirty="0">
                <a:solidFill>
                  <a:srgbClr val="111111"/>
                </a:solidFill>
                <a:effectLst/>
                <a:latin typeface="Times New Roman" panose="02020603050405020304" pitchFamily="18" charset="0"/>
                <a:cs typeface="Times New Roman" panose="02020603050405020304" pitchFamily="18" charset="0"/>
              </a:rPr>
              <a:t> and </a:t>
            </a:r>
            <a:r>
              <a:rPr lang="en-US" sz="2000" b="0" i="0" dirty="0">
                <a:solidFill>
                  <a:srgbClr val="FF0000"/>
                </a:solidFill>
                <a:effectLst/>
                <a:latin typeface="Times New Roman" panose="02020603050405020304" pitchFamily="18" charset="0"/>
                <a:cs typeface="Times New Roman" panose="02020603050405020304" pitchFamily="18" charset="0"/>
              </a:rPr>
              <a:t>extreme values.</a:t>
            </a:r>
            <a:endParaRPr lang="en-US" sz="2000" dirty="0">
              <a:solidFill>
                <a:srgbClr val="FF0000"/>
              </a:solidFill>
              <a:latin typeface="Times New Roman" panose="02020603050405020304" pitchFamily="18" charset="0"/>
              <a:cs typeface="Times New Roman" panose="02020603050405020304" pitchFamily="18" charset="0"/>
            </a:endParaRPr>
          </a:p>
          <a:p>
            <a:pPr marL="0" indent="0">
              <a:lnSpc>
                <a:spcPct val="150000"/>
              </a:lnSpc>
              <a:buNone/>
            </a:pPr>
            <a:endParaRPr lang="en-US" sz="2400" dirty="0">
              <a:solidFill>
                <a:srgbClr val="111111"/>
              </a:solidFill>
              <a:latin typeface="Times New Roman" panose="02020603050405020304" pitchFamily="18" charset="0"/>
              <a:cs typeface="Times New Roman" panose="02020603050405020304" pitchFamily="18" charset="0"/>
            </a:endParaRPr>
          </a:p>
          <a:p>
            <a:endParaRPr lang="en-IN" dirty="0"/>
          </a:p>
        </p:txBody>
      </p:sp>
      <p:sp>
        <p:nvSpPr>
          <p:cNvPr id="5" name="Date Placeholder 3">
            <a:extLst>
              <a:ext uri="{FF2B5EF4-FFF2-40B4-BE49-F238E27FC236}">
                <a16:creationId xmlns:a16="http://schemas.microsoft.com/office/drawing/2014/main" id="{348E3598-5797-4336-9504-DD26816E1D9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4016101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B8F5-5D3F-4E7B-8EF9-02160F05452C}"/>
              </a:ext>
            </a:extLst>
          </p:cNvPr>
          <p:cNvSpPr>
            <a:spLocks noGrp="1"/>
          </p:cNvSpPr>
          <p:nvPr>
            <p:ph type="title" idx="4294967295"/>
          </p:nvPr>
        </p:nvSpPr>
        <p:spPr>
          <a:xfrm>
            <a:off x="838200" y="365125"/>
            <a:ext cx="10515600" cy="1325563"/>
          </a:xfrm>
          <a:prstGeom prst="rect">
            <a:avLst/>
          </a:prstGeom>
        </p:spPr>
        <p:txBody>
          <a:bodyPr/>
          <a:lstStyle/>
          <a:p>
            <a:r>
              <a:rPr lang="en-US" sz="4000" dirty="0">
                <a:latin typeface="Times New Roman" panose="02020603050405020304" pitchFamily="18" charset="0"/>
                <a:cs typeface="Times New Roman" panose="02020603050405020304" pitchFamily="18" charset="0"/>
              </a:rPr>
              <a:t>Standard deviation</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E82DAC-6508-4F3B-BA18-8C29A587D406}"/>
              </a:ext>
            </a:extLst>
          </p:cNvPr>
          <p:cNvSpPr>
            <a:spLocks noGrp="1"/>
          </p:cNvSpPr>
          <p:nvPr>
            <p:ph idx="4294967295"/>
          </p:nvPr>
        </p:nvSpPr>
        <p:spPr>
          <a:xfrm>
            <a:off x="390617" y="1305017"/>
            <a:ext cx="10963183" cy="4871946"/>
          </a:xfrm>
          <a:prstGeom prst="rect">
            <a:avLst/>
          </a:prstGeom>
        </p:spPr>
        <p:txBody>
          <a:bodyPr>
            <a:normAutofit/>
          </a:bodyPr>
          <a:lstStyle/>
          <a:p>
            <a:pPr>
              <a:lnSpc>
                <a:spcPct val="150000"/>
              </a:lnSpc>
            </a:pPr>
            <a:r>
              <a:rPr lang="en-US" sz="2000" dirty="0">
                <a:solidFill>
                  <a:srgbClr val="111111"/>
                </a:solidFill>
                <a:latin typeface="Times New Roman" panose="02020603050405020304" pitchFamily="18" charset="0"/>
                <a:cs typeface="Times New Roman" panose="02020603050405020304" pitchFamily="18" charset="0"/>
              </a:rPr>
              <a:t>A low standard deviation indicates that the data points are clustered around the mean.</a:t>
            </a:r>
          </a:p>
          <a:p>
            <a:pPr>
              <a:lnSpc>
                <a:spcPct val="150000"/>
              </a:lnSpc>
            </a:pPr>
            <a:r>
              <a:rPr lang="en-US" sz="2000" dirty="0">
                <a:solidFill>
                  <a:srgbClr val="111111"/>
                </a:solidFill>
                <a:latin typeface="Times New Roman" panose="02020603050405020304" pitchFamily="18" charset="0"/>
                <a:cs typeface="Times New Roman" panose="02020603050405020304" pitchFamily="18" charset="0"/>
              </a:rPr>
              <a:t>A high standard deviation indicates that they are widely scattered around the mean.</a:t>
            </a:r>
          </a:p>
          <a:p>
            <a:pPr>
              <a:lnSpc>
                <a:spcPct val="150000"/>
              </a:lnSpc>
            </a:pPr>
            <a:endParaRPr lang="en-US" sz="2000" dirty="0">
              <a:solidFill>
                <a:srgbClr val="111111"/>
              </a:solidFill>
              <a:latin typeface="Times New Roman" panose="02020603050405020304" pitchFamily="18" charset="0"/>
              <a:cs typeface="Times New Roman" panose="02020603050405020304" pitchFamily="18" charset="0"/>
            </a:endParaRPr>
          </a:p>
          <a:p>
            <a:endParaRPr lang="en-IN" dirty="0"/>
          </a:p>
        </p:txBody>
      </p:sp>
      <p:sp>
        <p:nvSpPr>
          <p:cNvPr id="5" name="Date Placeholder 3">
            <a:extLst>
              <a:ext uri="{FF2B5EF4-FFF2-40B4-BE49-F238E27FC236}">
                <a16:creationId xmlns:a16="http://schemas.microsoft.com/office/drawing/2014/main" id="{348E3598-5797-4336-9504-DD26816E1D94}"/>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4490662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3C47964C-F97B-4DD6-8660-1FE73D20BFCF}"/>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9" name="Picture 8">
            <a:extLst>
              <a:ext uri="{FF2B5EF4-FFF2-40B4-BE49-F238E27FC236}">
                <a16:creationId xmlns:a16="http://schemas.microsoft.com/office/drawing/2014/main" id="{C3A788D2-4D7D-4792-81DF-FF47A8F3BF7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31000"/>
                    </a14:imgEffect>
                  </a14:imgLayer>
                </a14:imgProps>
              </a:ext>
              <a:ext uri="{28A0092B-C50C-407E-A947-70E740481C1C}">
                <a14:useLocalDpi xmlns:a14="http://schemas.microsoft.com/office/drawing/2010/main" val="0"/>
              </a:ext>
            </a:extLst>
          </a:blip>
          <a:stretch>
            <a:fillRect/>
          </a:stretch>
        </p:blipFill>
        <p:spPr>
          <a:xfrm>
            <a:off x="839755" y="284205"/>
            <a:ext cx="4323817" cy="5486400"/>
          </a:xfrm>
          <a:prstGeom prst="rect">
            <a:avLst/>
          </a:prstGeom>
        </p:spPr>
      </p:pic>
      <p:pic>
        <p:nvPicPr>
          <p:cNvPr id="11" name="Picture 10">
            <a:extLst>
              <a:ext uri="{FF2B5EF4-FFF2-40B4-BE49-F238E27FC236}">
                <a16:creationId xmlns:a16="http://schemas.microsoft.com/office/drawing/2014/main" id="{6798F30B-9395-4F81-986D-F0B6D4B2425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48000"/>
                    </a14:imgEffect>
                    <a14:imgEffect>
                      <a14:saturation sat="107000"/>
                    </a14:imgEffect>
                    <a14:imgEffect>
                      <a14:brightnessContrast bright="24000" contrast="31000"/>
                    </a14:imgEffect>
                  </a14:imgLayer>
                </a14:imgProps>
              </a:ext>
              <a:ext uri="{28A0092B-C50C-407E-A947-70E740481C1C}">
                <a14:useLocalDpi xmlns:a14="http://schemas.microsoft.com/office/drawing/2010/main" val="0"/>
              </a:ext>
            </a:extLst>
          </a:blip>
          <a:stretch>
            <a:fillRect/>
          </a:stretch>
        </p:blipFill>
        <p:spPr>
          <a:xfrm>
            <a:off x="5163572" y="284205"/>
            <a:ext cx="4913489" cy="5486400"/>
          </a:xfrm>
          <a:prstGeom prst="rect">
            <a:avLst/>
          </a:prstGeom>
        </p:spPr>
      </p:pic>
    </p:spTree>
    <p:extLst>
      <p:ext uri="{BB962C8B-B14F-4D97-AF65-F5344CB8AC3E}">
        <p14:creationId xmlns:p14="http://schemas.microsoft.com/office/powerpoint/2010/main" val="40580178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5600-127C-4543-B5FB-A8D341796CC1}"/>
              </a:ext>
            </a:extLst>
          </p:cNvPr>
          <p:cNvSpPr>
            <a:spLocks noGrp="1"/>
          </p:cNvSpPr>
          <p:nvPr>
            <p:ph type="title" idx="4294967295"/>
          </p:nvPr>
        </p:nvSpPr>
        <p:spPr>
          <a:xfrm>
            <a:off x="838200" y="365125"/>
            <a:ext cx="10515600" cy="1325563"/>
          </a:xfrm>
          <a:prstGeom prst="rect">
            <a:avLst/>
          </a:prstGeom>
        </p:spPr>
        <p:txBody>
          <a:bodyPr/>
          <a:lstStyle/>
          <a:p>
            <a:r>
              <a:rPr lang="en-US" dirty="0"/>
              <a:t>Measure of shape</a:t>
            </a:r>
            <a:endParaRPr lang="en-IN" dirty="0"/>
          </a:p>
        </p:txBody>
      </p:sp>
      <p:graphicFrame>
        <p:nvGraphicFramePr>
          <p:cNvPr id="8" name="Content Placeholder 7">
            <a:extLst>
              <a:ext uri="{FF2B5EF4-FFF2-40B4-BE49-F238E27FC236}">
                <a16:creationId xmlns:a16="http://schemas.microsoft.com/office/drawing/2014/main" id="{0DD74693-44E9-4BB7-8179-FC47F5FC14A2}"/>
              </a:ext>
            </a:extLst>
          </p:cNvPr>
          <p:cNvGraphicFramePr>
            <a:graphicFrameLocks noGrp="1"/>
          </p:cNvGraphicFramePr>
          <p:nvPr>
            <p:ph idx="4294967295"/>
            <p:extLst>
              <p:ext uri="{D42A27DB-BD31-4B8C-83A1-F6EECF244321}">
                <p14:modId xmlns:p14="http://schemas.microsoft.com/office/powerpoint/2010/main" val="1198349115"/>
              </p:ext>
            </p:extLst>
          </p:nvPr>
        </p:nvGraphicFramePr>
        <p:xfrm>
          <a:off x="721360" y="1381760"/>
          <a:ext cx="10632440" cy="4795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utoShape 2" descr="{\displaystyle s={\sqrt {{\frac {1}{N-1}}\sum _{i=1}^{N}\left(x_{i}-{\bar {x}}\right)^{2}}}.}">
            <a:extLst>
              <a:ext uri="{FF2B5EF4-FFF2-40B4-BE49-F238E27FC236}">
                <a16:creationId xmlns:a16="http://schemas.microsoft.com/office/drawing/2014/main" id="{AD432E20-EF30-4B89-86CD-368A5E05C6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Date Placeholder 3">
            <a:extLst>
              <a:ext uri="{FF2B5EF4-FFF2-40B4-BE49-F238E27FC236}">
                <a16:creationId xmlns:a16="http://schemas.microsoft.com/office/drawing/2014/main" id="{6E28A9FA-6B51-4457-9F25-DFFB0AC06D0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1320557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5600-127C-4543-B5FB-A8D341796CC1}"/>
              </a:ext>
            </a:extLst>
          </p:cNvPr>
          <p:cNvSpPr>
            <a:spLocks noGrp="1"/>
          </p:cNvSpPr>
          <p:nvPr>
            <p:ph type="title" idx="4294967295"/>
          </p:nvPr>
        </p:nvSpPr>
        <p:spPr>
          <a:xfrm>
            <a:off x="372862" y="124288"/>
            <a:ext cx="10980938" cy="914400"/>
          </a:xfrm>
          <a:prstGeom prst="rect">
            <a:avLst/>
          </a:prstGeom>
        </p:spPr>
        <p:txBody>
          <a:bodyPr/>
          <a:lstStyle/>
          <a:p>
            <a:r>
              <a:rPr lang="en-US" sz="2800" b="1" dirty="0">
                <a:latin typeface="Times New Roman" panose="02020603050405020304" pitchFamily="18" charset="0"/>
                <a:cs typeface="Times New Roman" panose="02020603050405020304" pitchFamily="18" charset="0"/>
              </a:rPr>
              <a:t>1 Moments</a:t>
            </a:r>
            <a:endParaRPr lang="en-IN" sz="2800" b="1" dirty="0">
              <a:latin typeface="Times New Roman" panose="02020603050405020304" pitchFamily="18" charset="0"/>
              <a:cs typeface="Times New Roman" panose="02020603050405020304" pitchFamily="18" charset="0"/>
            </a:endParaRPr>
          </a:p>
        </p:txBody>
      </p:sp>
      <p:sp>
        <p:nvSpPr>
          <p:cNvPr id="4" name="AutoShape 2" descr="{\displaystyle s={\sqrt {{\frac {1}{N-1}}\sum _{i=1}^{N}\left(x_{i}-{\bar {x}}\right)^{2}}}.}">
            <a:extLst>
              <a:ext uri="{FF2B5EF4-FFF2-40B4-BE49-F238E27FC236}">
                <a16:creationId xmlns:a16="http://schemas.microsoft.com/office/drawing/2014/main" id="{AD432E20-EF30-4B89-86CD-368A5E05C6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Date Placeholder 3">
            <a:extLst>
              <a:ext uri="{FF2B5EF4-FFF2-40B4-BE49-F238E27FC236}">
                <a16:creationId xmlns:a16="http://schemas.microsoft.com/office/drawing/2014/main" id="{6E28A9FA-6B51-4457-9F25-DFFB0AC06D0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9" name="TextBox 8">
            <a:extLst>
              <a:ext uri="{FF2B5EF4-FFF2-40B4-BE49-F238E27FC236}">
                <a16:creationId xmlns:a16="http://schemas.microsoft.com/office/drawing/2014/main" id="{751DA99F-988A-43D6-9174-F436110272C7}"/>
              </a:ext>
            </a:extLst>
          </p:cNvPr>
          <p:cNvSpPr txBox="1"/>
          <p:nvPr/>
        </p:nvSpPr>
        <p:spPr>
          <a:xfrm>
            <a:off x="269239" y="1038688"/>
            <a:ext cx="10128373" cy="2308324"/>
          </a:xfrm>
          <a:prstGeom prst="rect">
            <a:avLst/>
          </a:prstGeom>
          <a:noFill/>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Moments </a:t>
            </a:r>
          </a:p>
          <a:p>
            <a:pPr algn="l" fontAlgn="base">
              <a:lnSpc>
                <a:spcPct val="150000"/>
              </a:lnSpc>
            </a:pPr>
            <a:r>
              <a:rPr lang="en-US" sz="2000" b="0" i="0" dirty="0">
                <a:solidFill>
                  <a:srgbClr val="282828"/>
                </a:solidFill>
                <a:effectLst/>
                <a:latin typeface="Times New Roman" panose="02020603050405020304" pitchFamily="18" charset="0"/>
                <a:cs typeface="Times New Roman" panose="02020603050405020304" pitchFamily="18" charset="0"/>
              </a:rPr>
              <a:t>Moments in mathematical statistics involve a basic calculation. These calculations can be used to find a probability distribution's mean, variance, and skewness.</a:t>
            </a:r>
          </a:p>
          <a:p>
            <a:br>
              <a:rPr lang="en-US" sz="2400" b="0" i="0" dirty="0">
                <a:solidFill>
                  <a:srgbClr val="282828"/>
                </a:solidFill>
                <a:effectLst/>
                <a:latin typeface="Georgia" panose="02040502050405020303" pitchFamily="18" charset="0"/>
              </a:rPr>
            </a:b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060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5600-127C-4543-B5FB-A8D341796CC1}"/>
              </a:ext>
            </a:extLst>
          </p:cNvPr>
          <p:cNvSpPr>
            <a:spLocks noGrp="1"/>
          </p:cNvSpPr>
          <p:nvPr>
            <p:ph type="title" idx="4294967295"/>
          </p:nvPr>
        </p:nvSpPr>
        <p:spPr>
          <a:xfrm>
            <a:off x="372862" y="124288"/>
            <a:ext cx="10980938" cy="914400"/>
          </a:xfrm>
          <a:prstGeom prst="rect">
            <a:avLst/>
          </a:prstGeom>
        </p:spPr>
        <p:txBody>
          <a:bodyPr/>
          <a:lstStyle/>
          <a:p>
            <a:r>
              <a:rPr lang="en-US" sz="2800" b="1" dirty="0">
                <a:latin typeface="Times New Roman" panose="02020603050405020304" pitchFamily="18" charset="0"/>
                <a:cs typeface="Times New Roman" panose="02020603050405020304" pitchFamily="18" charset="0"/>
              </a:rPr>
              <a:t>1 Moments</a:t>
            </a:r>
            <a:endParaRPr lang="en-IN" sz="2800" b="1" dirty="0">
              <a:latin typeface="Times New Roman" panose="02020603050405020304" pitchFamily="18" charset="0"/>
              <a:cs typeface="Times New Roman" panose="02020603050405020304" pitchFamily="18" charset="0"/>
            </a:endParaRPr>
          </a:p>
        </p:txBody>
      </p:sp>
      <p:sp>
        <p:nvSpPr>
          <p:cNvPr id="4" name="AutoShape 2" descr="{\displaystyle s={\sqrt {{\frac {1}{N-1}}\sum _{i=1}^{N}\left(x_{i}-{\bar {x}}\right)^{2}}}.}">
            <a:extLst>
              <a:ext uri="{FF2B5EF4-FFF2-40B4-BE49-F238E27FC236}">
                <a16:creationId xmlns:a16="http://schemas.microsoft.com/office/drawing/2014/main" id="{AD432E20-EF30-4B89-86CD-368A5E05C6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Date Placeholder 3">
            <a:extLst>
              <a:ext uri="{FF2B5EF4-FFF2-40B4-BE49-F238E27FC236}">
                <a16:creationId xmlns:a16="http://schemas.microsoft.com/office/drawing/2014/main" id="{6E28A9FA-6B51-4457-9F25-DFFB0AC06D0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9" name="TextBox 8">
            <a:extLst>
              <a:ext uri="{FF2B5EF4-FFF2-40B4-BE49-F238E27FC236}">
                <a16:creationId xmlns:a16="http://schemas.microsoft.com/office/drawing/2014/main" id="{751DA99F-988A-43D6-9174-F436110272C7}"/>
              </a:ext>
            </a:extLst>
          </p:cNvPr>
          <p:cNvSpPr txBox="1"/>
          <p:nvPr/>
        </p:nvSpPr>
        <p:spPr>
          <a:xfrm>
            <a:off x="269240" y="1038688"/>
            <a:ext cx="9088610" cy="2437655"/>
          </a:xfrm>
          <a:prstGeom prst="rect">
            <a:avLst/>
          </a:prstGeom>
          <a:noFill/>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Moments </a:t>
            </a:r>
          </a:p>
          <a:p>
            <a:pPr algn="l" fontAlgn="base">
              <a:lnSpc>
                <a:spcPct val="150000"/>
              </a:lnSpc>
            </a:pPr>
            <a:r>
              <a:rPr lang="en-US" sz="2000" b="0" dirty="0">
                <a:solidFill>
                  <a:srgbClr val="282828"/>
                </a:solidFill>
                <a:effectLst/>
                <a:latin typeface="Times New Roman" panose="02020603050405020304" pitchFamily="18" charset="0"/>
                <a:cs typeface="Times New Roman" panose="02020603050405020304" pitchFamily="18" charset="0"/>
              </a:rPr>
              <a:t>For the first moment, we set s = 1. The formula for the first moment is thus:</a:t>
            </a:r>
            <a:br>
              <a:rPr lang="en-US" sz="2000" b="0" dirty="0">
                <a:solidFill>
                  <a:srgbClr val="282828"/>
                </a:solidFill>
                <a:effectLst/>
                <a:latin typeface="Times New Roman" panose="02020603050405020304" pitchFamily="18" charset="0"/>
                <a:cs typeface="Times New Roman" panose="02020603050405020304" pitchFamily="18" charset="0"/>
              </a:rPr>
            </a:br>
            <a:r>
              <a:rPr lang="en-IN" sz="2000" b="0" dirty="0">
                <a:solidFill>
                  <a:srgbClr val="282828"/>
                </a:solidFill>
                <a:effectLst/>
                <a:latin typeface="Times New Roman" panose="02020603050405020304" pitchFamily="18" charset="0"/>
                <a:cs typeface="Times New Roman" panose="02020603050405020304" pitchFamily="18" charset="0"/>
              </a:rPr>
              <a:t>(x</a:t>
            </a:r>
            <a:r>
              <a:rPr lang="en-IN" sz="2000" b="0" baseline="-25000" dirty="0">
                <a:solidFill>
                  <a:srgbClr val="333333"/>
                </a:solidFill>
                <a:effectLst/>
                <a:latin typeface="Times New Roman" panose="02020603050405020304" pitchFamily="18" charset="0"/>
                <a:cs typeface="Times New Roman" panose="02020603050405020304" pitchFamily="18" charset="0"/>
              </a:rPr>
              <a:t>1</a:t>
            </a:r>
            <a:r>
              <a:rPr lang="en-IN" sz="2000" b="0" dirty="0">
                <a:solidFill>
                  <a:srgbClr val="282828"/>
                </a:solidFill>
                <a:effectLst/>
                <a:latin typeface="Times New Roman" panose="02020603050405020304" pitchFamily="18" charset="0"/>
                <a:cs typeface="Times New Roman" panose="02020603050405020304" pitchFamily="18" charset="0"/>
              </a:rPr>
              <a:t>x</a:t>
            </a:r>
            <a:r>
              <a:rPr lang="en-IN" sz="2000" b="0" baseline="-25000" dirty="0">
                <a:solidFill>
                  <a:srgbClr val="333333"/>
                </a:solidFill>
                <a:effectLst/>
                <a:latin typeface="Times New Roman" panose="02020603050405020304" pitchFamily="18" charset="0"/>
                <a:cs typeface="Times New Roman" panose="02020603050405020304" pitchFamily="18" charset="0"/>
              </a:rPr>
              <a:t>2</a:t>
            </a:r>
            <a:r>
              <a:rPr lang="en-IN" sz="2000" b="0" dirty="0">
                <a:solidFill>
                  <a:srgbClr val="282828"/>
                </a:solidFill>
                <a:effectLst/>
                <a:latin typeface="Times New Roman" panose="02020603050405020304" pitchFamily="18" charset="0"/>
                <a:cs typeface="Times New Roman" panose="02020603050405020304" pitchFamily="18" charset="0"/>
              </a:rPr>
              <a:t> + x</a:t>
            </a:r>
            <a:r>
              <a:rPr lang="en-IN" sz="2000" b="0" baseline="-25000" dirty="0">
                <a:solidFill>
                  <a:srgbClr val="333333"/>
                </a:solidFill>
                <a:effectLst/>
                <a:latin typeface="Times New Roman" panose="02020603050405020304" pitchFamily="18" charset="0"/>
                <a:cs typeface="Times New Roman" panose="02020603050405020304" pitchFamily="18" charset="0"/>
              </a:rPr>
              <a:t>3</a:t>
            </a:r>
            <a:r>
              <a:rPr lang="en-IN" sz="2000" b="0" dirty="0">
                <a:solidFill>
                  <a:srgbClr val="282828"/>
                </a:solidFill>
                <a:effectLst/>
                <a:latin typeface="Times New Roman" panose="02020603050405020304" pitchFamily="18" charset="0"/>
                <a:cs typeface="Times New Roman" panose="02020603050405020304" pitchFamily="18" charset="0"/>
              </a:rPr>
              <a:t> + ... + </a:t>
            </a:r>
            <a:r>
              <a:rPr lang="en-IN" sz="2000" b="0" dirty="0" err="1">
                <a:solidFill>
                  <a:srgbClr val="282828"/>
                </a:solidFill>
                <a:effectLst/>
                <a:latin typeface="Times New Roman" panose="02020603050405020304" pitchFamily="18" charset="0"/>
                <a:cs typeface="Times New Roman" panose="02020603050405020304" pitchFamily="18" charset="0"/>
              </a:rPr>
              <a:t>x</a:t>
            </a:r>
            <a:r>
              <a:rPr lang="en-IN" sz="2000" b="0" baseline="-25000" dirty="0" err="1">
                <a:solidFill>
                  <a:srgbClr val="333333"/>
                </a:solidFill>
                <a:effectLst/>
                <a:latin typeface="Times New Roman" panose="02020603050405020304" pitchFamily="18" charset="0"/>
                <a:cs typeface="Times New Roman" panose="02020603050405020304" pitchFamily="18" charset="0"/>
              </a:rPr>
              <a:t>n</a:t>
            </a:r>
            <a:r>
              <a:rPr lang="en-IN" sz="2000" b="0" dirty="0">
                <a:solidFill>
                  <a:srgbClr val="282828"/>
                </a:solidFill>
                <a:effectLst/>
                <a:latin typeface="Times New Roman" panose="02020603050405020304" pitchFamily="18" charset="0"/>
                <a:cs typeface="Times New Roman" panose="02020603050405020304" pitchFamily="18" charset="0"/>
              </a:rPr>
              <a:t>)/n</a:t>
            </a:r>
          </a:p>
          <a:p>
            <a:pPr>
              <a:lnSpc>
                <a:spcPct val="150000"/>
              </a:lnSpc>
            </a:pPr>
            <a:r>
              <a:rPr lang="en-US" sz="2000" b="0" dirty="0">
                <a:solidFill>
                  <a:srgbClr val="282828"/>
                </a:solidFill>
                <a:effectLst/>
                <a:latin typeface="Times New Roman" panose="02020603050405020304" pitchFamily="18" charset="0"/>
                <a:cs typeface="Times New Roman" panose="02020603050405020304" pitchFamily="18" charset="0"/>
              </a:rPr>
              <a:t>This is identical to the formula for the sample </a:t>
            </a:r>
            <a:r>
              <a:rPr lang="en-US" sz="2000" dirty="0">
                <a:solidFill>
                  <a:srgbClr val="282828"/>
                </a:solidFill>
                <a:latin typeface="Times New Roman" panose="02020603050405020304" pitchFamily="18" charset="0"/>
                <a:cs typeface="Times New Roman" panose="02020603050405020304" pitchFamily="18" charset="0"/>
              </a:rPr>
              <a:t>mean.</a:t>
            </a:r>
            <a:endParaRPr lang="en-IN" sz="2000" b="0" dirty="0">
              <a:solidFill>
                <a:srgbClr val="282828"/>
              </a:solidFill>
              <a:effectLst/>
              <a:latin typeface="Times New Roman" panose="02020603050405020304" pitchFamily="18" charset="0"/>
              <a:cs typeface="Times New Roman" panose="02020603050405020304" pitchFamily="18" charset="0"/>
            </a:endParaRPr>
          </a:p>
          <a:p>
            <a:pPr>
              <a:lnSpc>
                <a:spcPct val="150000"/>
              </a:lnSpc>
            </a:pPr>
            <a:r>
              <a:rPr lang="en-US" sz="2000" b="0" dirty="0">
                <a:solidFill>
                  <a:srgbClr val="282828"/>
                </a:solidFill>
                <a:effectLst/>
                <a:latin typeface="Times New Roman" panose="02020603050405020304" pitchFamily="18" charset="0"/>
                <a:cs typeface="Times New Roman" panose="02020603050405020304" pitchFamily="18" charset="0"/>
              </a:rPr>
              <a:t>The first moment of the values 1, 3, 6, 10 is (1 + 3 + 6 + 10) / 4 = 20/4 = 5.</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6516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5600-127C-4543-B5FB-A8D341796CC1}"/>
              </a:ext>
            </a:extLst>
          </p:cNvPr>
          <p:cNvSpPr>
            <a:spLocks noGrp="1"/>
          </p:cNvSpPr>
          <p:nvPr>
            <p:ph type="title" idx="4294967295"/>
          </p:nvPr>
        </p:nvSpPr>
        <p:spPr>
          <a:xfrm>
            <a:off x="372862" y="124288"/>
            <a:ext cx="10980938" cy="914400"/>
          </a:xfrm>
          <a:prstGeom prst="rect">
            <a:avLst/>
          </a:prstGeom>
        </p:spPr>
        <p:txBody>
          <a:bodyPr/>
          <a:lstStyle/>
          <a:p>
            <a:r>
              <a:rPr lang="en-US" sz="2800" b="1" dirty="0">
                <a:latin typeface="Times New Roman" panose="02020603050405020304" pitchFamily="18" charset="0"/>
                <a:cs typeface="Times New Roman" panose="02020603050405020304" pitchFamily="18" charset="0"/>
              </a:rPr>
              <a:t>1 Moments</a:t>
            </a:r>
            <a:endParaRPr lang="en-IN" sz="2800" b="1" dirty="0">
              <a:latin typeface="Times New Roman" panose="02020603050405020304" pitchFamily="18" charset="0"/>
              <a:cs typeface="Times New Roman" panose="02020603050405020304" pitchFamily="18" charset="0"/>
            </a:endParaRPr>
          </a:p>
        </p:txBody>
      </p:sp>
      <p:sp>
        <p:nvSpPr>
          <p:cNvPr id="4" name="AutoShape 2" descr="{\displaystyle s={\sqrt {{\frac {1}{N-1}}\sum _{i=1}^{N}\left(x_{i}-{\bar {x}}\right)^{2}}}.}">
            <a:extLst>
              <a:ext uri="{FF2B5EF4-FFF2-40B4-BE49-F238E27FC236}">
                <a16:creationId xmlns:a16="http://schemas.microsoft.com/office/drawing/2014/main" id="{AD432E20-EF30-4B89-86CD-368A5E05C6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Date Placeholder 3">
            <a:extLst>
              <a:ext uri="{FF2B5EF4-FFF2-40B4-BE49-F238E27FC236}">
                <a16:creationId xmlns:a16="http://schemas.microsoft.com/office/drawing/2014/main" id="{6E28A9FA-6B51-4457-9F25-DFFB0AC06D02}"/>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
        <p:nvSpPr>
          <p:cNvPr id="9" name="TextBox 8">
            <a:extLst>
              <a:ext uri="{FF2B5EF4-FFF2-40B4-BE49-F238E27FC236}">
                <a16:creationId xmlns:a16="http://schemas.microsoft.com/office/drawing/2014/main" id="{751DA99F-988A-43D6-9174-F436110272C7}"/>
              </a:ext>
            </a:extLst>
          </p:cNvPr>
          <p:cNvSpPr txBox="1"/>
          <p:nvPr/>
        </p:nvSpPr>
        <p:spPr>
          <a:xfrm>
            <a:off x="269240" y="1038688"/>
            <a:ext cx="9088610" cy="3903954"/>
          </a:xfrm>
          <a:prstGeom prst="rect">
            <a:avLst/>
          </a:prstGeom>
          <a:noFill/>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Moments </a:t>
            </a:r>
          </a:p>
          <a:p>
            <a:pPr>
              <a:lnSpc>
                <a:spcPct val="150000"/>
              </a:lnSpc>
            </a:pPr>
            <a:r>
              <a:rPr lang="en-IN" sz="2400" dirty="0">
                <a:latin typeface="Times New Roman" panose="02020603050405020304" pitchFamily="18" charset="0"/>
                <a:cs typeface="Times New Roman" panose="02020603050405020304" pitchFamily="18" charset="0"/>
              </a:rPr>
              <a:t>Moments are a set of statistical parameters to measure a distribution. Four moments are commonly used: </a:t>
            </a:r>
          </a:p>
          <a:p>
            <a:pPr>
              <a:lnSpc>
                <a:spcPct val="150000"/>
              </a:lnSpc>
            </a:pPr>
            <a:r>
              <a:rPr lang="en-IN" sz="2400" dirty="0">
                <a:latin typeface="Times New Roman" panose="02020603050405020304" pitchFamily="18" charset="0"/>
                <a:cs typeface="Times New Roman" panose="02020603050405020304" pitchFamily="18" charset="0"/>
              </a:rPr>
              <a:t>• 1st moment - Mean (describes central value) </a:t>
            </a:r>
          </a:p>
          <a:p>
            <a:pPr>
              <a:lnSpc>
                <a:spcPct val="150000"/>
              </a:lnSpc>
            </a:pPr>
            <a:r>
              <a:rPr lang="en-IN" sz="2400" dirty="0">
                <a:latin typeface="Times New Roman" panose="02020603050405020304" pitchFamily="18" charset="0"/>
                <a:cs typeface="Times New Roman" panose="02020603050405020304" pitchFamily="18" charset="0"/>
              </a:rPr>
              <a:t>• 2nd moment - Variance (describes dispersion) </a:t>
            </a:r>
          </a:p>
          <a:p>
            <a:pPr>
              <a:lnSpc>
                <a:spcPct val="150000"/>
              </a:lnSpc>
            </a:pPr>
            <a:r>
              <a:rPr lang="en-IN" sz="2400" dirty="0">
                <a:latin typeface="Times New Roman" panose="02020603050405020304" pitchFamily="18" charset="0"/>
                <a:cs typeface="Times New Roman" panose="02020603050405020304" pitchFamily="18" charset="0"/>
              </a:rPr>
              <a:t>• 3rd moment - Skewness (describes asymmetry) </a:t>
            </a:r>
          </a:p>
          <a:p>
            <a:pPr>
              <a:lnSpc>
                <a:spcPct val="150000"/>
              </a:lnSpc>
            </a:pPr>
            <a:r>
              <a:rPr lang="en-IN" sz="2400" dirty="0">
                <a:latin typeface="Times New Roman" panose="02020603050405020304" pitchFamily="18" charset="0"/>
                <a:cs typeface="Times New Roman" panose="02020603050405020304" pitchFamily="18" charset="0"/>
              </a:rPr>
              <a:t>• 4th moment - Kurtosis (describes peakedness)</a:t>
            </a:r>
          </a:p>
        </p:txBody>
      </p:sp>
    </p:spTree>
    <p:extLst>
      <p:ext uri="{BB962C8B-B14F-4D97-AF65-F5344CB8AC3E}">
        <p14:creationId xmlns:p14="http://schemas.microsoft.com/office/powerpoint/2010/main" val="2710096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9D8C1-AB98-489C-9375-E72AC6D9660F}"/>
              </a:ext>
            </a:extLst>
          </p:cNvPr>
          <p:cNvSpPr>
            <a:spLocks noGrp="1"/>
          </p:cNvSpPr>
          <p:nvPr>
            <p:ph type="title" idx="4294967295"/>
          </p:nvPr>
        </p:nvSpPr>
        <p:spPr>
          <a:xfrm>
            <a:off x="838200" y="365125"/>
            <a:ext cx="10515600" cy="1325563"/>
          </a:xfrm>
          <a:prstGeom prst="rect">
            <a:avLst/>
          </a:prstGeom>
        </p:spPr>
        <p:txBody>
          <a:bodyPr/>
          <a:lstStyle/>
          <a:p>
            <a:r>
              <a:rPr lang="en-IN" dirty="0"/>
              <a:t>skewness</a:t>
            </a:r>
          </a:p>
        </p:txBody>
      </p:sp>
      <p:graphicFrame>
        <p:nvGraphicFramePr>
          <p:cNvPr id="4" name="Content Placeholder 3">
            <a:extLst>
              <a:ext uri="{FF2B5EF4-FFF2-40B4-BE49-F238E27FC236}">
                <a16:creationId xmlns:a16="http://schemas.microsoft.com/office/drawing/2014/main" id="{D963D07B-7569-4D59-B6E4-C14948B78B9E}"/>
              </a:ext>
            </a:extLst>
          </p:cNvPr>
          <p:cNvGraphicFramePr>
            <a:graphicFrameLocks noGrp="1"/>
          </p:cNvGraphicFramePr>
          <p:nvPr>
            <p:ph idx="4294967295"/>
            <p:extLst>
              <p:ext uri="{D42A27DB-BD31-4B8C-83A1-F6EECF244321}">
                <p14:modId xmlns:p14="http://schemas.microsoft.com/office/powerpoint/2010/main" val="3277715673"/>
              </p:ext>
            </p:extLst>
          </p:nvPr>
        </p:nvGraphicFramePr>
        <p:xfrm>
          <a:off x="487680" y="1371600"/>
          <a:ext cx="10252872" cy="4561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5CEF5CE-83F2-4068-8E16-D953B0B4079C}"/>
              </a:ext>
            </a:extLst>
          </p:cNvPr>
          <p:cNvPicPr>
            <a:picLocks noChangeAspect="1"/>
          </p:cNvPicPr>
          <p:nvPr/>
        </p:nvPicPr>
        <p:blipFill>
          <a:blip r:embed="rId7"/>
          <a:stretch>
            <a:fillRect/>
          </a:stretch>
        </p:blipFill>
        <p:spPr>
          <a:xfrm>
            <a:off x="7875373" y="3220196"/>
            <a:ext cx="3690551" cy="2480388"/>
          </a:xfrm>
          <a:prstGeom prst="rect">
            <a:avLst/>
          </a:prstGeom>
        </p:spPr>
      </p:pic>
      <p:sp>
        <p:nvSpPr>
          <p:cNvPr id="7" name="Date Placeholder 3">
            <a:extLst>
              <a:ext uri="{FF2B5EF4-FFF2-40B4-BE49-F238E27FC236}">
                <a16:creationId xmlns:a16="http://schemas.microsoft.com/office/drawing/2014/main" id="{9412ED1F-BD4B-4669-9DBE-D342E2D88425}"/>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208139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74AA-5D51-47FF-A8B3-F961F943A3DF}"/>
              </a:ext>
            </a:extLst>
          </p:cNvPr>
          <p:cNvSpPr>
            <a:spLocks noGrp="1"/>
          </p:cNvSpPr>
          <p:nvPr>
            <p:ph type="title" idx="4294967295"/>
          </p:nvPr>
        </p:nvSpPr>
        <p:spPr>
          <a:xfrm>
            <a:off x="838200" y="365125"/>
            <a:ext cx="10515600" cy="1325563"/>
          </a:xfrm>
          <a:prstGeom prst="rect">
            <a:avLst/>
          </a:prstGeom>
        </p:spPr>
        <p:txBody>
          <a:bodyPr/>
          <a:lstStyle/>
          <a:p>
            <a:r>
              <a:rPr lang="en-US" sz="2800" b="1" dirty="0">
                <a:latin typeface="Times New Roman" panose="02020603050405020304" pitchFamily="18" charset="0"/>
                <a:cs typeface="Times New Roman" panose="02020603050405020304" pitchFamily="18" charset="0"/>
              </a:rPr>
              <a:t>Descriptive statistics:</a:t>
            </a:r>
            <a:br>
              <a:rPr lang="en-US"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36A65C9F-A350-4FBF-9609-9E599C5AB21B}"/>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pic>
        <p:nvPicPr>
          <p:cNvPr id="1026" name="Picture 2"/>
          <p:cNvPicPr>
            <a:picLocks noChangeAspect="1" noChangeArrowheads="1"/>
          </p:cNvPicPr>
          <p:nvPr/>
        </p:nvPicPr>
        <p:blipFill>
          <a:blip r:embed="rId2"/>
          <a:srcRect/>
          <a:stretch>
            <a:fillRect/>
          </a:stretch>
        </p:blipFill>
        <p:spPr bwMode="auto">
          <a:xfrm>
            <a:off x="2217829" y="937532"/>
            <a:ext cx="7077075" cy="4591050"/>
          </a:xfrm>
          <a:prstGeom prst="rect">
            <a:avLst/>
          </a:prstGeom>
          <a:noFill/>
          <a:ln w="9525">
            <a:solidFill>
              <a:schemeClr val="tx1"/>
            </a:solidFill>
            <a:prstDash val="solid"/>
            <a:miter lim="800000"/>
            <a:headEnd/>
            <a:tailEnd/>
          </a:ln>
          <a:effectLst/>
        </p:spPr>
      </p:pic>
    </p:spTree>
    <p:extLst>
      <p:ext uri="{BB962C8B-B14F-4D97-AF65-F5344CB8AC3E}">
        <p14:creationId xmlns:p14="http://schemas.microsoft.com/office/powerpoint/2010/main" val="41311837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19EEED-36BA-415D-A49C-D380C2FD086D}"/>
              </a:ext>
            </a:extLst>
          </p:cNvPr>
          <p:cNvSpPr txBox="1"/>
          <p:nvPr/>
        </p:nvSpPr>
        <p:spPr>
          <a:xfrm>
            <a:off x="254000" y="6058972"/>
            <a:ext cx="11938000" cy="646331"/>
          </a:xfrm>
          <a:prstGeom prst="rect">
            <a:avLst/>
          </a:prstGeom>
          <a:noFill/>
        </p:spPr>
        <p:txBody>
          <a:bodyPr wrap="square">
            <a:spAutoFit/>
          </a:bodyPr>
          <a:lstStyle/>
          <a:p>
            <a:r>
              <a:rPr lang="en-US" b="1" dirty="0"/>
              <a:t>ML LABS PVT LTD || WWW.ANALYTICS6.COM || DATA SCIENCE , AI , ML ,COMPUTER VISION || TRAINING AND CONSULTING </a:t>
            </a:r>
          </a:p>
          <a:p>
            <a:r>
              <a:rPr lang="en-IN" b="1" dirty="0"/>
              <a:t>		Phone Number : 91-6362546088 || Email : contact@analytics6.com</a:t>
            </a:r>
          </a:p>
        </p:txBody>
      </p:sp>
      <p:pic>
        <p:nvPicPr>
          <p:cNvPr id="4" name="Picture 3">
            <a:extLst>
              <a:ext uri="{FF2B5EF4-FFF2-40B4-BE49-F238E27FC236}">
                <a16:creationId xmlns:a16="http://schemas.microsoft.com/office/drawing/2014/main" id="{51D011BD-5C85-428E-BCDD-655A20D24E5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5000"/>
                    </a14:imgEffect>
                    <a14:imgEffect>
                      <a14:brightnessContrast bright="30000" contrast="20000"/>
                    </a14:imgEffect>
                  </a14:imgLayer>
                </a14:imgProps>
              </a:ext>
              <a:ext uri="{28A0092B-C50C-407E-A947-70E740481C1C}">
                <a14:useLocalDpi xmlns:a14="http://schemas.microsoft.com/office/drawing/2010/main" val="0"/>
              </a:ext>
            </a:extLst>
          </a:blip>
          <a:stretch>
            <a:fillRect/>
          </a:stretch>
        </p:blipFill>
        <p:spPr>
          <a:xfrm>
            <a:off x="732707" y="152697"/>
            <a:ext cx="4677438" cy="5486400"/>
          </a:xfrm>
          <a:prstGeom prst="rect">
            <a:avLst/>
          </a:prstGeom>
        </p:spPr>
      </p:pic>
      <p:pic>
        <p:nvPicPr>
          <p:cNvPr id="10" name="Picture 9">
            <a:extLst>
              <a:ext uri="{FF2B5EF4-FFF2-40B4-BE49-F238E27FC236}">
                <a16:creationId xmlns:a16="http://schemas.microsoft.com/office/drawing/2014/main" id="{F19BE891-1BC2-433B-9DE6-9E5812E0C18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5000"/>
                    </a14:imgEffect>
                    <a14:imgEffect>
                      <a14:brightnessContrast bright="30000" contrast="20000"/>
                    </a14:imgEffect>
                  </a14:imgLayer>
                </a14:imgProps>
              </a:ext>
              <a:ext uri="{28A0092B-C50C-407E-A947-70E740481C1C}">
                <a14:useLocalDpi xmlns:a14="http://schemas.microsoft.com/office/drawing/2010/main" val="0"/>
              </a:ext>
            </a:extLst>
          </a:blip>
          <a:stretch>
            <a:fillRect/>
          </a:stretch>
        </p:blipFill>
        <p:spPr>
          <a:xfrm>
            <a:off x="5410145" y="152697"/>
            <a:ext cx="4677438" cy="5486400"/>
          </a:xfrm>
          <a:prstGeom prst="rect">
            <a:avLst/>
          </a:prstGeom>
        </p:spPr>
      </p:pic>
    </p:spTree>
    <p:extLst>
      <p:ext uri="{BB962C8B-B14F-4D97-AF65-F5344CB8AC3E}">
        <p14:creationId xmlns:p14="http://schemas.microsoft.com/office/powerpoint/2010/main" val="2252260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320-932A-4A18-8DA3-6E3950F68B03}"/>
              </a:ext>
            </a:extLst>
          </p:cNvPr>
          <p:cNvSpPr>
            <a:spLocks noGrp="1"/>
          </p:cNvSpPr>
          <p:nvPr>
            <p:ph type="title" idx="4294967295"/>
          </p:nvPr>
        </p:nvSpPr>
        <p:spPr>
          <a:xfrm>
            <a:off x="838200" y="365125"/>
            <a:ext cx="10515600" cy="1325563"/>
          </a:xfrm>
          <a:prstGeom prst="rect">
            <a:avLst/>
          </a:prstGeom>
        </p:spPr>
        <p:txBody>
          <a:bodyPr/>
          <a:lstStyle/>
          <a:p>
            <a:r>
              <a:rPr lang="en-IN" sz="4000" b="1" dirty="0"/>
              <a:t>kurtosis</a:t>
            </a:r>
          </a:p>
        </p:txBody>
      </p:sp>
      <p:graphicFrame>
        <p:nvGraphicFramePr>
          <p:cNvPr id="12" name="Content Placeholder 11">
            <a:extLst>
              <a:ext uri="{FF2B5EF4-FFF2-40B4-BE49-F238E27FC236}">
                <a16:creationId xmlns:a16="http://schemas.microsoft.com/office/drawing/2014/main" id="{ED9CC8D0-F7ED-4DB1-A4AB-0EE50605DBA2}"/>
              </a:ext>
            </a:extLst>
          </p:cNvPr>
          <p:cNvGraphicFramePr>
            <a:graphicFrameLocks noGrp="1"/>
          </p:cNvGraphicFramePr>
          <p:nvPr>
            <p:ph idx="4294967295"/>
            <p:extLst>
              <p:ext uri="{D42A27DB-BD31-4B8C-83A1-F6EECF244321}">
                <p14:modId xmlns:p14="http://schemas.microsoft.com/office/powerpoint/2010/main" val="2110570100"/>
              </p:ext>
            </p:extLst>
          </p:nvPr>
        </p:nvGraphicFramePr>
        <p:xfrm>
          <a:off x="838200" y="1188722"/>
          <a:ext cx="9902352" cy="294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9281B4E-4890-48B3-A8AA-D19DD5B46E9B}"/>
              </a:ext>
            </a:extLst>
          </p:cNvPr>
          <p:cNvPicPr>
            <a:picLocks noChangeAspect="1"/>
          </p:cNvPicPr>
          <p:nvPr/>
        </p:nvPicPr>
        <p:blipFill>
          <a:blip r:embed="rId7"/>
          <a:stretch>
            <a:fillRect/>
          </a:stretch>
        </p:blipFill>
        <p:spPr>
          <a:xfrm>
            <a:off x="7067227" y="3718559"/>
            <a:ext cx="3824294" cy="1950720"/>
          </a:xfrm>
          <a:prstGeom prst="rect">
            <a:avLst/>
          </a:prstGeom>
        </p:spPr>
      </p:pic>
      <p:sp>
        <p:nvSpPr>
          <p:cNvPr id="6" name="Date Placeholder 3">
            <a:extLst>
              <a:ext uri="{FF2B5EF4-FFF2-40B4-BE49-F238E27FC236}">
                <a16:creationId xmlns:a16="http://schemas.microsoft.com/office/drawing/2014/main" id="{5A6699A3-41DE-478F-95EE-162968972F36}"/>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765453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6E20836-1052-4D01-ACB1-C190E768645C}"/>
              </a:ext>
            </a:extLst>
          </p:cNvPr>
          <p:cNvGraphicFramePr>
            <a:graphicFrameLocks noGrp="1"/>
          </p:cNvGraphicFramePr>
          <p:nvPr>
            <p:ph idx="4294967295"/>
            <p:extLst>
              <p:ext uri="{D42A27DB-BD31-4B8C-83A1-F6EECF244321}">
                <p14:modId xmlns:p14="http://schemas.microsoft.com/office/powerpoint/2010/main" val="274365104"/>
              </p:ext>
            </p:extLst>
          </p:nvPr>
        </p:nvGraphicFramePr>
        <p:xfrm>
          <a:off x="1484310" y="2667003"/>
          <a:ext cx="10018713" cy="1752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9689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494E-3DB4-4746-A1C7-6046FF3B1379}"/>
              </a:ext>
            </a:extLst>
          </p:cNvPr>
          <p:cNvSpPr>
            <a:spLocks noGrp="1"/>
          </p:cNvSpPr>
          <p:nvPr>
            <p:ph type="title" idx="4294967295"/>
          </p:nvPr>
        </p:nvSpPr>
        <p:spPr>
          <a:xfrm>
            <a:off x="224952" y="253158"/>
            <a:ext cx="10515600" cy="1325563"/>
          </a:xfrm>
          <a:prstGeom prst="rect">
            <a:avLst/>
          </a:prstGeom>
        </p:spPr>
        <p:txBody>
          <a:bodyPr/>
          <a:lstStyle/>
          <a:p>
            <a:r>
              <a:rPr lang="en-US" sz="2800" b="1" dirty="0">
                <a:latin typeface="Times New Roman" panose="02020603050405020304" pitchFamily="18" charset="0"/>
                <a:cs typeface="Times New Roman" panose="02020603050405020304" pitchFamily="18" charset="0"/>
              </a:rPr>
              <a:t>Descriptive statistics:</a:t>
            </a:r>
            <a:endParaRPr lang="en-IN" sz="2800" dirty="0"/>
          </a:p>
        </p:txBody>
      </p:sp>
      <p:graphicFrame>
        <p:nvGraphicFramePr>
          <p:cNvPr id="6" name="Content Placeholder 5">
            <a:extLst>
              <a:ext uri="{FF2B5EF4-FFF2-40B4-BE49-F238E27FC236}">
                <a16:creationId xmlns:a16="http://schemas.microsoft.com/office/drawing/2014/main" id="{BA916548-A5B6-4360-B7FA-2505E0737692}"/>
              </a:ext>
            </a:extLst>
          </p:cNvPr>
          <p:cNvGraphicFramePr>
            <a:graphicFrameLocks noGrp="1"/>
          </p:cNvGraphicFramePr>
          <p:nvPr>
            <p:ph idx="4294967295"/>
            <p:extLst>
              <p:ext uri="{D42A27DB-BD31-4B8C-83A1-F6EECF244321}">
                <p14:modId xmlns:p14="http://schemas.microsoft.com/office/powerpoint/2010/main" val="171704266"/>
              </p:ext>
            </p:extLst>
          </p:nvPr>
        </p:nvGraphicFramePr>
        <p:xfrm>
          <a:off x="838200" y="1147664"/>
          <a:ext cx="10515600" cy="4231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3">
            <a:extLst>
              <a:ext uri="{FF2B5EF4-FFF2-40B4-BE49-F238E27FC236}">
                <a16:creationId xmlns:a16="http://schemas.microsoft.com/office/drawing/2014/main" id="{CDEE522A-113F-4864-8BCF-A51D4B231498}"/>
              </a:ext>
            </a:extLst>
          </p:cNvPr>
          <p:cNvSpPr>
            <a:spLocks noGrp="1"/>
          </p:cNvSpPr>
          <p:nvPr>
            <p:ph type="dt" sz="half" idx="2"/>
          </p:nvPr>
        </p:nvSpPr>
        <p:spPr>
          <a:xfrm>
            <a:off x="269240" y="6042565"/>
            <a:ext cx="12207240" cy="365125"/>
          </a:xfrm>
          <a:prstGeom prst="rect">
            <a:avLst/>
          </a:prstGeom>
        </p:spPr>
        <p:txBody>
          <a:bodyPr/>
          <a:lstStyle>
            <a:lvl1pPr>
              <a:defRPr sz="1800" b="1"/>
            </a:lvl1pPr>
          </a:lstStyle>
          <a:p>
            <a:r>
              <a:rPr lang="en-US" dirty="0"/>
              <a:t>ML LABS PVT LTD || WWW.ANALYTICS6.COM || DATA SCIENCE , AI , ML ,COMPUTER VISION || TRAINING AND CONSULTING </a:t>
            </a:r>
          </a:p>
          <a:p>
            <a:r>
              <a:rPr lang="en-IN" sz="2000" dirty="0"/>
              <a:t>		Phone Number : 91-6362546088 || Email : contact@analytics6.com</a:t>
            </a:r>
          </a:p>
        </p:txBody>
      </p:sp>
    </p:spTree>
    <p:extLst>
      <p:ext uri="{BB962C8B-B14F-4D97-AF65-F5344CB8AC3E}">
        <p14:creationId xmlns:p14="http://schemas.microsoft.com/office/powerpoint/2010/main" val="370707844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2421</TotalTime>
  <Words>5534</Words>
  <Application>Microsoft Office PowerPoint</Application>
  <PresentationFormat>Widescreen</PresentationFormat>
  <Paragraphs>455</Paragraphs>
  <Slides>82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Calibri Light</vt:lpstr>
      <vt:lpstr>Georgia</vt:lpstr>
      <vt:lpstr>Linux Libertine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Descriptive statistics: </vt:lpstr>
      <vt:lpstr>Descriptive statistics</vt:lpstr>
      <vt:lpstr>Descriptive statistics: </vt:lpstr>
      <vt:lpstr>Descriptive statistics:</vt:lpstr>
      <vt:lpstr>PowerPoint Presentation</vt:lpstr>
      <vt:lpstr>PowerPoint Presentation</vt:lpstr>
      <vt:lpstr>PowerPoint Presentation</vt:lpstr>
      <vt:lpstr>PowerPoint Presentation</vt:lpstr>
      <vt:lpstr>Descriptive statistics</vt:lpstr>
      <vt:lpstr>Descriptive statistics</vt:lpstr>
      <vt:lpstr>Descriptive statistics</vt:lpstr>
      <vt:lpstr>Descriptive statistics</vt:lpstr>
      <vt:lpstr>Example for mean:</vt:lpstr>
      <vt:lpstr>Geometric mean:</vt:lpstr>
      <vt:lpstr>Geometric mean:</vt:lpstr>
      <vt:lpstr>Geometric mean:</vt:lpstr>
      <vt:lpstr>Harmonic mean:</vt:lpstr>
      <vt:lpstr>Harmonic mean:</vt:lpstr>
      <vt:lpstr>Harmonic mean:</vt:lpstr>
      <vt:lpstr>Harmonic mean:</vt:lpstr>
      <vt:lpstr>Harmonic mean:</vt:lpstr>
      <vt:lpstr>mean: Numericals</vt:lpstr>
      <vt:lpstr>mean: Numericals</vt:lpstr>
      <vt:lpstr>mean: Numerical</vt:lpstr>
      <vt:lpstr>Mean: Numerical</vt:lpstr>
      <vt:lpstr>Descriptive statistics</vt:lpstr>
      <vt:lpstr>Median: </vt:lpstr>
      <vt:lpstr>Example for median:   Note: If the number of observation is odd ,the number in the middle of the list is the  median.  Else,  If the number of observation is even ,then  the median is the simple average of the  middle two numbers.  </vt:lpstr>
      <vt:lpstr>Median: Numerical</vt:lpstr>
      <vt:lpstr>Median: Numericals</vt:lpstr>
      <vt:lpstr>Median: Numericals</vt:lpstr>
      <vt:lpstr>Mode: </vt:lpstr>
      <vt:lpstr>The difference between the mode, mean, and median</vt:lpstr>
      <vt:lpstr>The difference between the mode, mean, and median</vt:lpstr>
      <vt:lpstr>Example for mode</vt:lpstr>
      <vt:lpstr>Numerical</vt:lpstr>
      <vt:lpstr>Continuous Data</vt:lpstr>
      <vt:lpstr>Continuous Data</vt:lpstr>
      <vt:lpstr>Continuous Data</vt:lpstr>
      <vt:lpstr>Relation  between the mode, mean, and median</vt:lpstr>
      <vt:lpstr>Mean is called as the mathematical average whereas median and mode are positional averages.      </vt:lpstr>
      <vt:lpstr>PowerPoint Presentation</vt:lpstr>
      <vt:lpstr>PowerPoint Presentation</vt:lpstr>
      <vt:lpstr>Types of data</vt:lpstr>
      <vt:lpstr>which measure to use when you have nominal, ordinal or interval data</vt:lpstr>
      <vt:lpstr>Measures of spread:  The spread refers to how the data deviates from the position measure.  There are different statistics by which we can describe the spread of a data set: - Range - Standard deviation    </vt:lpstr>
      <vt:lpstr>Range</vt:lpstr>
      <vt:lpstr>Range:</vt:lpstr>
      <vt:lpstr>Interquartile range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Standard deviation</vt:lpstr>
      <vt:lpstr>Standard deviation</vt:lpstr>
      <vt:lpstr>PowerPoint Presentation</vt:lpstr>
      <vt:lpstr>Measure of shape</vt:lpstr>
      <vt:lpstr>1 Moments</vt:lpstr>
      <vt:lpstr>1 Moments</vt:lpstr>
      <vt:lpstr>1 Moments</vt:lpstr>
      <vt:lpstr>skewness</vt:lpstr>
      <vt:lpstr>PowerPoint Presentation</vt:lpstr>
      <vt:lpstr>kurtosis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LIZY PERPETUA</dc:creator>
  <cp:lastModifiedBy>LIZY PERPETUA</cp:lastModifiedBy>
  <cp:revision>207</cp:revision>
  <dcterms:created xsi:type="dcterms:W3CDTF">2021-02-10T08:56:28Z</dcterms:created>
  <dcterms:modified xsi:type="dcterms:W3CDTF">2021-05-18T04:33:17Z</dcterms:modified>
</cp:coreProperties>
</file>